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7.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8" r:id="rId5"/>
    <p:sldId id="1316" r:id="rId6"/>
    <p:sldId id="1655" r:id="rId7"/>
    <p:sldId id="1315" r:id="rId8"/>
    <p:sldId id="1768" r:id="rId9"/>
    <p:sldId id="1767" r:id="rId10"/>
    <p:sldId id="1310" r:id="rId11"/>
    <p:sldId id="1762" r:id="rId12"/>
    <p:sldId id="1769" r:id="rId13"/>
    <p:sldId id="646" r:id="rId14"/>
    <p:sldId id="702" r:id="rId15"/>
    <p:sldId id="1021" r:id="rId16"/>
    <p:sldId id="261" r:id="rId17"/>
    <p:sldId id="1770" r:id="rId18"/>
    <p:sldId id="1519" r:id="rId19"/>
    <p:sldId id="1764" r:id="rId20"/>
    <p:sldId id="1771" r:id="rId21"/>
    <p:sldId id="342" r:id="rId22"/>
    <p:sldId id="1314" r:id="rId23"/>
    <p:sldId id="473" r:id="rId24"/>
    <p:sldId id="1301" r:id="rId25"/>
    <p:sldId id="443" r:id="rId26"/>
    <p:sldId id="1312" r:id="rId27"/>
    <p:sldId id="310" r:id="rId28"/>
    <p:sldId id="335" r:id="rId29"/>
    <p:sldId id="1776" r:id="rId30"/>
    <p:sldId id="1772" r:id="rId31"/>
    <p:sldId id="350" r:id="rId32"/>
    <p:sldId id="1298" r:id="rId33"/>
    <p:sldId id="694" r:id="rId34"/>
    <p:sldId id="1774" r:id="rId35"/>
    <p:sldId id="1773" r:id="rId36"/>
    <p:sldId id="1313" r:id="rId37"/>
    <p:sldId id="463" r:id="rId38"/>
    <p:sldId id="464" r:id="rId39"/>
    <p:sldId id="465" r:id="rId40"/>
    <p:sldId id="477" r:id="rId41"/>
    <p:sldId id="329" r:id="rId42"/>
    <p:sldId id="1775" r:id="rId43"/>
    <p:sldId id="11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Allardyce" initials="SA" lastIdx="1" clrIdx="0">
    <p:extLst>
      <p:ext uri="{19B8F6BF-5375-455C-9EA6-DF929625EA0E}">
        <p15:presenceInfo xmlns:p15="http://schemas.microsoft.com/office/powerpoint/2012/main" userId="S-1-5-21-4273073501-921250775-4227652475-6127" providerId="AD"/>
      </p:ext>
    </p:extLst>
  </p:cmAuthor>
  <p:cmAuthor id="2" name="Anna Glinski" initials="AG" lastIdx="9" clrIdx="1">
    <p:extLst>
      <p:ext uri="{19B8F6BF-5375-455C-9EA6-DF929625EA0E}">
        <p15:presenceInfo xmlns:p15="http://schemas.microsoft.com/office/powerpoint/2012/main" userId="S::anna.glinski@barnardos.org.uk::6ab817d6-681f-4d9f-b11f-6f55312dd0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517"/>
    <a:srgbClr val="009FB3"/>
    <a:srgbClr val="142553"/>
    <a:srgbClr val="009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84704" autoAdjust="0"/>
  </p:normalViewPr>
  <p:slideViewPr>
    <p:cSldViewPr snapToGrid="0" snapToObjects="1">
      <p:cViewPr varScale="1">
        <p:scale>
          <a:sx n="54" d="100"/>
          <a:sy n="54" d="100"/>
        </p:scale>
        <p:origin x="1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1-18T14:30:48.832" idx="1">
    <p:pos x="10" y="10"/>
    <p:text>I thought it might be good to have a slide on the impact of COVID/lockdown on cncerns re. SSA.  See notes on this slide - is there more up to date data we could share from Stopitnow?</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1-18T17:40:38.998" idx="9">
    <p:pos x="10" y="10"/>
    <p:text>See bold bit of notes below - is this something you will cover in your bit re. sibling relationships?  If so, i won't cover it here.</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1-18T17:10:32.055" idx="2">
    <p:pos x="10" y="10"/>
    <p:text>Have put this here - but you may feel it belongs better elsewhere?  Perhaps even after the case examples.  If it;'s here then i can link to slide before re. neglect etc.  But happy for it to go later.</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1-18T17:16:32.596" idx="3">
    <p:pos x="10" y="10"/>
    <p:text>This is where you takeover, so do take out the quote if you don't like it.</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01-18T17:17:30.158" idx="4">
    <p:pos x="10" y="10"/>
    <p:text>Not sure what you plan to say here - should it be later in impact, or does it relate to your next slides with case studies?</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1-13T16:07:33.072" idx="1">
    <p:pos x="10" y="10"/>
    <p:text>I think for the purposes of this conference it might be better if I talked to these 2 case examples and the slides will have no text, maybe some pictures of siblings. What do you think?</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2-01-18T17:31:02.111" idx="6">
    <p:pos x="401" y="159"/>
    <p:text>Have moved this quote to here as it links impact with the next bit..</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2-01-18T17:32:36.889" idx="8">
    <p:pos x="10" y="10"/>
    <p:text>Have added this one in here as a summary...</p:text>
    <p:extLst>
      <p:ext uri="{C676402C-5697-4E1C-873F-D02D1690AC5C}">
        <p15:threadingInfo xmlns:p15="http://schemas.microsoft.com/office/powerpoint/2012/main" timeZoneBias="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2-01-18T17:32:25.963" idx="7">
    <p:pos x="10" y="10"/>
    <p:text>A nice one to end on?</p:text>
    <p:extLst>
      <p:ext uri="{C676402C-5697-4E1C-873F-D02D1690AC5C}">
        <p15:threadingInfo xmlns:p15="http://schemas.microsoft.com/office/powerpoint/2012/main" timeZoneBias="0"/>
      </p:ext>
    </p:extLst>
  </p:cm>
</p:cmLst>
</file>

<file path=ppt/diagrams/_rels/data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rapecrisis.org.uk/" TargetMode="External"/><Relationship Id="rId7" Type="http://schemas.openxmlformats.org/officeDocument/2006/relationships/image" Target="../media/image21.jfif"/><Relationship Id="rId2" Type="http://schemas.openxmlformats.org/officeDocument/2006/relationships/hyperlink" Target="tel:0808%20802%209999" TargetMode="External"/><Relationship Id="rId1" Type="http://schemas.openxmlformats.org/officeDocument/2006/relationships/hyperlink" Target="http://thesurvivorstrust.org/find-support" TargetMode="External"/><Relationship Id="rId6" Type="http://schemas.openxmlformats.org/officeDocument/2006/relationships/hyperlink" Target="https://www.survivorsuk.org/ways-we-can-help/online-helpline/" TargetMode="External"/><Relationship Id="rId5" Type="http://schemas.openxmlformats.org/officeDocument/2006/relationships/hyperlink" Target="https://napac.org.uk/" TargetMode="External"/><Relationship Id="rId10" Type="http://schemas.openxmlformats.org/officeDocument/2006/relationships/image" Target="../media/image24.png"/><Relationship Id="rId4" Type="http://schemas.openxmlformats.org/officeDocument/2006/relationships/hyperlink" Target="tel:0808%20801%200331" TargetMode="External"/><Relationship Id="rId9" Type="http://schemas.openxmlformats.org/officeDocument/2006/relationships/image" Target="../media/image23.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tel:0808%20802%209999" TargetMode="External"/><Relationship Id="rId7" Type="http://schemas.openxmlformats.org/officeDocument/2006/relationships/hyperlink" Target="https://napac.org.uk/" TargetMode="External"/><Relationship Id="rId2" Type="http://schemas.openxmlformats.org/officeDocument/2006/relationships/image" Target="../media/image21.jfif"/><Relationship Id="rId1" Type="http://schemas.openxmlformats.org/officeDocument/2006/relationships/hyperlink" Target="http://thesurvivorstrust.org/find-support" TargetMode="External"/><Relationship Id="rId6" Type="http://schemas.openxmlformats.org/officeDocument/2006/relationships/hyperlink" Target="tel:0808%20801%200331" TargetMode="Externa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hyperlink" Target="http://www.rapecrisis.org.uk/" TargetMode="External"/><Relationship Id="rId9" Type="http://schemas.openxmlformats.org/officeDocument/2006/relationships/hyperlink" Target="https://www.survivorsuk.org/ways-we-can-help/online-help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F201F-F55E-4C51-8630-3FDDE7AE3A2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429E113-E75A-42DB-B21C-CD405D03FACF}">
      <dgm:prSet custT="1"/>
      <dgm:spPr/>
      <dgm:t>
        <a:bodyPr/>
        <a:lstStyle/>
        <a:p>
          <a:r>
            <a:rPr lang="en-GB" sz="1800" b="1" dirty="0">
              <a:solidFill>
                <a:srgbClr val="CB5517"/>
              </a:solidFill>
            </a:rPr>
            <a:t>The child who has harmed</a:t>
          </a:r>
          <a:endParaRPr lang="en-US" sz="1800" b="1" dirty="0">
            <a:solidFill>
              <a:srgbClr val="CB5517"/>
            </a:solidFill>
          </a:endParaRPr>
        </a:p>
      </dgm:t>
    </dgm:pt>
    <dgm:pt modelId="{254B212B-DF17-4376-BABD-2739A65EA562}" type="parTrans" cxnId="{4DEBFFB7-D247-4C02-AA2E-FD7047F091EA}">
      <dgm:prSet/>
      <dgm:spPr/>
      <dgm:t>
        <a:bodyPr/>
        <a:lstStyle/>
        <a:p>
          <a:endParaRPr lang="en-US"/>
        </a:p>
      </dgm:t>
    </dgm:pt>
    <dgm:pt modelId="{FA6287F7-E246-4691-87E3-894EB4444628}" type="sibTrans" cxnId="{4DEBFFB7-D247-4C02-AA2E-FD7047F091EA}">
      <dgm:prSet/>
      <dgm:spPr/>
      <dgm:t>
        <a:bodyPr/>
        <a:lstStyle/>
        <a:p>
          <a:endParaRPr lang="en-US"/>
        </a:p>
      </dgm:t>
    </dgm:pt>
    <dgm:pt modelId="{FD39A7A1-D841-4505-B565-7EFA79AD44EB}">
      <dgm:prSet custT="1"/>
      <dgm:spPr/>
      <dgm:t>
        <a:bodyPr/>
        <a:lstStyle/>
        <a:p>
          <a:r>
            <a:rPr lang="en-GB" sz="1800" b="1" dirty="0">
              <a:solidFill>
                <a:srgbClr val="CB5517"/>
              </a:solidFill>
            </a:rPr>
            <a:t>The child who has been harmed </a:t>
          </a:r>
          <a:endParaRPr lang="en-US" sz="1800" b="1" dirty="0">
            <a:solidFill>
              <a:srgbClr val="CB5517"/>
            </a:solidFill>
          </a:endParaRPr>
        </a:p>
      </dgm:t>
    </dgm:pt>
    <dgm:pt modelId="{D9310DD6-9E41-4B5C-B73E-5246BFED50C0}" type="parTrans" cxnId="{3CE2E255-E50E-4FEA-8399-003F399DAA58}">
      <dgm:prSet/>
      <dgm:spPr/>
      <dgm:t>
        <a:bodyPr/>
        <a:lstStyle/>
        <a:p>
          <a:endParaRPr lang="en-US"/>
        </a:p>
      </dgm:t>
    </dgm:pt>
    <dgm:pt modelId="{EEB65094-DB5C-49B4-A1BC-2617AE8FEE68}" type="sibTrans" cxnId="{3CE2E255-E50E-4FEA-8399-003F399DAA58}">
      <dgm:prSet/>
      <dgm:spPr/>
      <dgm:t>
        <a:bodyPr/>
        <a:lstStyle/>
        <a:p>
          <a:endParaRPr lang="en-US"/>
        </a:p>
      </dgm:t>
    </dgm:pt>
    <dgm:pt modelId="{65A7CD51-D2B5-466A-A2AF-291ED6A3B444}" type="pres">
      <dgm:prSet presAssocID="{DF0F201F-F55E-4C51-8630-3FDDE7AE3A2F}" presName="hierChild1" presStyleCnt="0">
        <dgm:presLayoutVars>
          <dgm:chPref val="1"/>
          <dgm:dir/>
          <dgm:animOne val="branch"/>
          <dgm:animLvl val="lvl"/>
          <dgm:resizeHandles/>
        </dgm:presLayoutVars>
      </dgm:prSet>
      <dgm:spPr/>
    </dgm:pt>
    <dgm:pt modelId="{0BA3A3A2-2038-47FA-856E-C23D45137C01}" type="pres">
      <dgm:prSet presAssocID="{4429E113-E75A-42DB-B21C-CD405D03FACF}" presName="hierRoot1" presStyleCnt="0"/>
      <dgm:spPr/>
    </dgm:pt>
    <dgm:pt modelId="{E3470D43-63E2-4FE9-A4A0-FD17526F794F}" type="pres">
      <dgm:prSet presAssocID="{4429E113-E75A-42DB-B21C-CD405D03FACF}" presName="composite" presStyleCnt="0"/>
      <dgm:spPr/>
    </dgm:pt>
    <dgm:pt modelId="{EE6931A1-D530-45D8-A95B-47352D7757BE}" type="pres">
      <dgm:prSet presAssocID="{4429E113-E75A-42DB-B21C-CD405D03FACF}" presName="background" presStyleLbl="node0" presStyleIdx="0" presStyleCnt="2"/>
      <dgm:spPr>
        <a:solidFill>
          <a:srgbClr val="009FB3"/>
        </a:solidFill>
      </dgm:spPr>
    </dgm:pt>
    <dgm:pt modelId="{74AE9B07-160F-40C1-BF6E-43E6CE3033FA}" type="pres">
      <dgm:prSet presAssocID="{4429E113-E75A-42DB-B21C-CD405D03FACF}" presName="text" presStyleLbl="fgAcc0" presStyleIdx="0" presStyleCnt="2">
        <dgm:presLayoutVars>
          <dgm:chPref val="3"/>
        </dgm:presLayoutVars>
      </dgm:prSet>
      <dgm:spPr/>
    </dgm:pt>
    <dgm:pt modelId="{60966864-D371-41C9-888B-B0147C683BDD}" type="pres">
      <dgm:prSet presAssocID="{4429E113-E75A-42DB-B21C-CD405D03FACF}" presName="hierChild2" presStyleCnt="0"/>
      <dgm:spPr/>
    </dgm:pt>
    <dgm:pt modelId="{88F4D296-DA26-4183-8ADF-0A9C9A617E1C}" type="pres">
      <dgm:prSet presAssocID="{FD39A7A1-D841-4505-B565-7EFA79AD44EB}" presName="hierRoot1" presStyleCnt="0"/>
      <dgm:spPr/>
    </dgm:pt>
    <dgm:pt modelId="{15C5565C-ECFE-442A-B872-0CFE7B55629B}" type="pres">
      <dgm:prSet presAssocID="{FD39A7A1-D841-4505-B565-7EFA79AD44EB}" presName="composite" presStyleCnt="0"/>
      <dgm:spPr/>
    </dgm:pt>
    <dgm:pt modelId="{2C77B4C7-3FA0-4B64-917E-DFEE7081FC84}" type="pres">
      <dgm:prSet presAssocID="{FD39A7A1-D841-4505-B565-7EFA79AD44EB}" presName="background" presStyleLbl="node0" presStyleIdx="1" presStyleCnt="2"/>
      <dgm:spPr>
        <a:solidFill>
          <a:srgbClr val="009FB3"/>
        </a:solidFill>
      </dgm:spPr>
    </dgm:pt>
    <dgm:pt modelId="{D5068565-74FD-45C5-858F-1D5E55898056}" type="pres">
      <dgm:prSet presAssocID="{FD39A7A1-D841-4505-B565-7EFA79AD44EB}" presName="text" presStyleLbl="fgAcc0" presStyleIdx="1" presStyleCnt="2">
        <dgm:presLayoutVars>
          <dgm:chPref val="3"/>
        </dgm:presLayoutVars>
      </dgm:prSet>
      <dgm:spPr/>
    </dgm:pt>
    <dgm:pt modelId="{69BF3DD5-E626-4F24-B249-3D7CC7DDAAD2}" type="pres">
      <dgm:prSet presAssocID="{FD39A7A1-D841-4505-B565-7EFA79AD44EB}" presName="hierChild2" presStyleCnt="0"/>
      <dgm:spPr/>
    </dgm:pt>
  </dgm:ptLst>
  <dgm:cxnLst>
    <dgm:cxn modelId="{95679006-F158-4560-A98D-129E0E391C40}" type="presOf" srcId="{FD39A7A1-D841-4505-B565-7EFA79AD44EB}" destId="{D5068565-74FD-45C5-858F-1D5E55898056}" srcOrd="0" destOrd="0" presId="urn:microsoft.com/office/officeart/2005/8/layout/hierarchy1"/>
    <dgm:cxn modelId="{60DCCE24-6B37-4687-B48F-E5F8998B6FB3}" type="presOf" srcId="{4429E113-E75A-42DB-B21C-CD405D03FACF}" destId="{74AE9B07-160F-40C1-BF6E-43E6CE3033FA}" srcOrd="0" destOrd="0" presId="urn:microsoft.com/office/officeart/2005/8/layout/hierarchy1"/>
    <dgm:cxn modelId="{F6166F28-1396-4DE4-BB43-59F1B33244A6}" type="presOf" srcId="{DF0F201F-F55E-4C51-8630-3FDDE7AE3A2F}" destId="{65A7CD51-D2B5-466A-A2AF-291ED6A3B444}" srcOrd="0" destOrd="0" presId="urn:microsoft.com/office/officeart/2005/8/layout/hierarchy1"/>
    <dgm:cxn modelId="{3CE2E255-E50E-4FEA-8399-003F399DAA58}" srcId="{DF0F201F-F55E-4C51-8630-3FDDE7AE3A2F}" destId="{FD39A7A1-D841-4505-B565-7EFA79AD44EB}" srcOrd="1" destOrd="0" parTransId="{D9310DD6-9E41-4B5C-B73E-5246BFED50C0}" sibTransId="{EEB65094-DB5C-49B4-A1BC-2617AE8FEE68}"/>
    <dgm:cxn modelId="{4DEBFFB7-D247-4C02-AA2E-FD7047F091EA}" srcId="{DF0F201F-F55E-4C51-8630-3FDDE7AE3A2F}" destId="{4429E113-E75A-42DB-B21C-CD405D03FACF}" srcOrd="0" destOrd="0" parTransId="{254B212B-DF17-4376-BABD-2739A65EA562}" sibTransId="{FA6287F7-E246-4691-87E3-894EB4444628}"/>
    <dgm:cxn modelId="{5CDF0B42-033E-4866-9E8A-4B943EE0831A}" type="presParOf" srcId="{65A7CD51-D2B5-466A-A2AF-291ED6A3B444}" destId="{0BA3A3A2-2038-47FA-856E-C23D45137C01}" srcOrd="0" destOrd="0" presId="urn:microsoft.com/office/officeart/2005/8/layout/hierarchy1"/>
    <dgm:cxn modelId="{C6293FEC-7C76-49B4-9A1F-BD8686378555}" type="presParOf" srcId="{0BA3A3A2-2038-47FA-856E-C23D45137C01}" destId="{E3470D43-63E2-4FE9-A4A0-FD17526F794F}" srcOrd="0" destOrd="0" presId="urn:microsoft.com/office/officeart/2005/8/layout/hierarchy1"/>
    <dgm:cxn modelId="{3819C62F-6C04-4EC7-A2C9-7F154ED9AA8A}" type="presParOf" srcId="{E3470D43-63E2-4FE9-A4A0-FD17526F794F}" destId="{EE6931A1-D530-45D8-A95B-47352D7757BE}" srcOrd="0" destOrd="0" presId="urn:microsoft.com/office/officeart/2005/8/layout/hierarchy1"/>
    <dgm:cxn modelId="{ADA66000-DF20-4399-8909-9E70273D17F9}" type="presParOf" srcId="{E3470D43-63E2-4FE9-A4A0-FD17526F794F}" destId="{74AE9B07-160F-40C1-BF6E-43E6CE3033FA}" srcOrd="1" destOrd="0" presId="urn:microsoft.com/office/officeart/2005/8/layout/hierarchy1"/>
    <dgm:cxn modelId="{F9BEBB52-EDEA-42BA-922E-8C3D45080C3D}" type="presParOf" srcId="{0BA3A3A2-2038-47FA-856E-C23D45137C01}" destId="{60966864-D371-41C9-888B-B0147C683BDD}" srcOrd="1" destOrd="0" presId="urn:microsoft.com/office/officeart/2005/8/layout/hierarchy1"/>
    <dgm:cxn modelId="{EB362909-7F32-4280-8C15-8BC2184E9437}" type="presParOf" srcId="{65A7CD51-D2B5-466A-A2AF-291ED6A3B444}" destId="{88F4D296-DA26-4183-8ADF-0A9C9A617E1C}" srcOrd="1" destOrd="0" presId="urn:microsoft.com/office/officeart/2005/8/layout/hierarchy1"/>
    <dgm:cxn modelId="{6FEB81B4-E8BE-4C7D-8BF6-C5051EA305ED}" type="presParOf" srcId="{88F4D296-DA26-4183-8ADF-0A9C9A617E1C}" destId="{15C5565C-ECFE-442A-B872-0CFE7B55629B}" srcOrd="0" destOrd="0" presId="urn:microsoft.com/office/officeart/2005/8/layout/hierarchy1"/>
    <dgm:cxn modelId="{A1BFEA54-6106-43EE-93D8-9A6AFB2544EF}" type="presParOf" srcId="{15C5565C-ECFE-442A-B872-0CFE7B55629B}" destId="{2C77B4C7-3FA0-4B64-917E-DFEE7081FC84}" srcOrd="0" destOrd="0" presId="urn:microsoft.com/office/officeart/2005/8/layout/hierarchy1"/>
    <dgm:cxn modelId="{EE321CA3-BB9F-40CC-86B4-7F357D328C26}" type="presParOf" srcId="{15C5565C-ECFE-442A-B872-0CFE7B55629B}" destId="{D5068565-74FD-45C5-858F-1D5E55898056}" srcOrd="1" destOrd="0" presId="urn:microsoft.com/office/officeart/2005/8/layout/hierarchy1"/>
    <dgm:cxn modelId="{DB70E94F-1A25-4FDE-8FA4-5A2BF4CABAAF}" type="presParOf" srcId="{88F4D296-DA26-4183-8ADF-0A9C9A617E1C}" destId="{69BF3DD5-E626-4F24-B249-3D7CC7DDAA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F8047-34D1-4BA1-9C77-93785C2A970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E6035669-6CF0-4F3C-BC2E-C4A92B09D07C}">
      <dgm:prSet phldrT="[Text]"/>
      <dgm:spPr/>
      <dgm:t>
        <a:bodyPr/>
        <a:lstStyle/>
        <a:p>
          <a:r>
            <a:rPr lang="en-GB" b="1" dirty="0"/>
            <a:t>Neglect</a:t>
          </a:r>
        </a:p>
      </dgm:t>
    </dgm:pt>
    <dgm:pt modelId="{BB777045-1FC9-4150-8715-FA5309C3A942}" type="parTrans" cxnId="{27341D2A-6A20-481D-8090-D2560C915C7B}">
      <dgm:prSet/>
      <dgm:spPr/>
      <dgm:t>
        <a:bodyPr/>
        <a:lstStyle/>
        <a:p>
          <a:endParaRPr lang="en-GB"/>
        </a:p>
      </dgm:t>
    </dgm:pt>
    <dgm:pt modelId="{83D3BF9A-91BC-4E7C-A7E2-D863BD0D0C13}" type="sibTrans" cxnId="{27341D2A-6A20-481D-8090-D2560C915C7B}">
      <dgm:prSet/>
      <dgm:spPr/>
      <dgm:t>
        <a:bodyPr/>
        <a:lstStyle/>
        <a:p>
          <a:endParaRPr lang="en-GB"/>
        </a:p>
      </dgm:t>
    </dgm:pt>
    <dgm:pt modelId="{B6ACB5EE-C739-4153-8BBF-25A2E1C5C31E}">
      <dgm:prSet phldrT="[Text]"/>
      <dgm:spPr/>
      <dgm:t>
        <a:bodyPr/>
        <a:lstStyle/>
        <a:p>
          <a:r>
            <a:rPr lang="en-GB" b="1" dirty="0"/>
            <a:t>Own experiences of sexual abuse</a:t>
          </a:r>
        </a:p>
      </dgm:t>
    </dgm:pt>
    <dgm:pt modelId="{19CA5DEF-F434-41B9-9818-A72A9198163A}" type="parTrans" cxnId="{E1E8CA24-39B6-4E89-9A54-FAB5583B263D}">
      <dgm:prSet/>
      <dgm:spPr/>
      <dgm:t>
        <a:bodyPr/>
        <a:lstStyle/>
        <a:p>
          <a:endParaRPr lang="en-GB"/>
        </a:p>
      </dgm:t>
    </dgm:pt>
    <dgm:pt modelId="{5BFA77DB-E280-453B-AF42-F7BD44D9BA34}" type="sibTrans" cxnId="{E1E8CA24-39B6-4E89-9A54-FAB5583B263D}">
      <dgm:prSet/>
      <dgm:spPr/>
      <dgm:t>
        <a:bodyPr/>
        <a:lstStyle/>
        <a:p>
          <a:endParaRPr lang="en-GB"/>
        </a:p>
      </dgm:t>
    </dgm:pt>
    <dgm:pt modelId="{11A58937-83EC-4DF0-9333-710B0780FA24}">
      <dgm:prSet phldrT="[Text]"/>
      <dgm:spPr/>
      <dgm:t>
        <a:bodyPr/>
        <a:lstStyle/>
        <a:p>
          <a:r>
            <a:rPr lang="en-GB" b="1" dirty="0"/>
            <a:t>Inappropriate boundaries at home</a:t>
          </a:r>
        </a:p>
      </dgm:t>
    </dgm:pt>
    <dgm:pt modelId="{330761CD-CA78-477D-9B84-F71F80473A53}" type="parTrans" cxnId="{99D5EDCB-D508-4434-98CA-74A0557459E6}">
      <dgm:prSet/>
      <dgm:spPr/>
      <dgm:t>
        <a:bodyPr/>
        <a:lstStyle/>
        <a:p>
          <a:endParaRPr lang="en-GB"/>
        </a:p>
      </dgm:t>
    </dgm:pt>
    <dgm:pt modelId="{02CC2A61-8B39-44A5-A627-43170FCED4B4}" type="sibTrans" cxnId="{99D5EDCB-D508-4434-98CA-74A0557459E6}">
      <dgm:prSet/>
      <dgm:spPr/>
      <dgm:t>
        <a:bodyPr/>
        <a:lstStyle/>
        <a:p>
          <a:endParaRPr lang="en-GB"/>
        </a:p>
      </dgm:t>
    </dgm:pt>
    <dgm:pt modelId="{0C568775-A6E1-4A25-B478-9D956795B1C2}">
      <dgm:prSet phldrT="[Text]"/>
      <dgm:spPr/>
      <dgm:t>
        <a:bodyPr/>
        <a:lstStyle/>
        <a:p>
          <a:r>
            <a:rPr lang="en-GB" b="1" dirty="0"/>
            <a:t>Part of wider disruptive behaviour</a:t>
          </a:r>
        </a:p>
      </dgm:t>
    </dgm:pt>
    <dgm:pt modelId="{37E13B60-7FF8-4155-A6F4-DAAFBDDA68EE}" type="parTrans" cxnId="{E4CB7F0C-10C1-45C2-B5F7-564CB3F5612F}">
      <dgm:prSet/>
      <dgm:spPr/>
      <dgm:t>
        <a:bodyPr/>
        <a:lstStyle/>
        <a:p>
          <a:endParaRPr lang="en-GB"/>
        </a:p>
      </dgm:t>
    </dgm:pt>
    <dgm:pt modelId="{E1F30786-5F31-44E3-8BC5-861EC7C88336}" type="sibTrans" cxnId="{E4CB7F0C-10C1-45C2-B5F7-564CB3F5612F}">
      <dgm:prSet/>
      <dgm:spPr/>
      <dgm:t>
        <a:bodyPr/>
        <a:lstStyle/>
        <a:p>
          <a:endParaRPr lang="en-GB"/>
        </a:p>
      </dgm:t>
    </dgm:pt>
    <dgm:pt modelId="{4EBF4833-D034-4F93-8666-5A64948874CC}">
      <dgm:prSet phldrT="[Text]"/>
      <dgm:spPr/>
      <dgm:t>
        <a:bodyPr/>
        <a:lstStyle/>
        <a:p>
          <a:r>
            <a:rPr lang="en-GB" b="1" dirty="0"/>
            <a:t>Witnessing domestic violence </a:t>
          </a:r>
        </a:p>
      </dgm:t>
    </dgm:pt>
    <dgm:pt modelId="{FE95B4B4-524E-4515-8E01-DD11230D3F87}" type="parTrans" cxnId="{8EDD9D0F-475A-4B1C-90AB-5029641300D2}">
      <dgm:prSet/>
      <dgm:spPr/>
      <dgm:t>
        <a:bodyPr/>
        <a:lstStyle/>
        <a:p>
          <a:endParaRPr lang="en-GB"/>
        </a:p>
      </dgm:t>
    </dgm:pt>
    <dgm:pt modelId="{D80FBF13-1449-46EC-8E07-3DFDBEDD810E}" type="sibTrans" cxnId="{8EDD9D0F-475A-4B1C-90AB-5029641300D2}">
      <dgm:prSet/>
      <dgm:spPr/>
      <dgm:t>
        <a:bodyPr/>
        <a:lstStyle/>
        <a:p>
          <a:endParaRPr lang="en-GB"/>
        </a:p>
      </dgm:t>
    </dgm:pt>
    <dgm:pt modelId="{34FA32E5-0869-4090-B84D-41477A035E35}">
      <dgm:prSet/>
      <dgm:spPr/>
      <dgm:t>
        <a:bodyPr/>
        <a:lstStyle/>
        <a:p>
          <a:r>
            <a:rPr lang="en-GB" b="1" dirty="0"/>
            <a:t>Parental experience of sexual abuse</a:t>
          </a:r>
        </a:p>
      </dgm:t>
    </dgm:pt>
    <dgm:pt modelId="{1A520CEA-D424-4A6C-B696-0B28A4647AFA}" type="parTrans" cxnId="{832AEFBD-3A55-4F6A-8023-77CA09B076A3}">
      <dgm:prSet/>
      <dgm:spPr/>
      <dgm:t>
        <a:bodyPr/>
        <a:lstStyle/>
        <a:p>
          <a:endParaRPr lang="en-GB"/>
        </a:p>
      </dgm:t>
    </dgm:pt>
    <dgm:pt modelId="{E0E4EA48-8ACB-4BC7-B099-531EEE24C958}" type="sibTrans" cxnId="{832AEFBD-3A55-4F6A-8023-77CA09B076A3}">
      <dgm:prSet/>
      <dgm:spPr/>
      <dgm:t>
        <a:bodyPr/>
        <a:lstStyle/>
        <a:p>
          <a:endParaRPr lang="en-GB"/>
        </a:p>
      </dgm:t>
    </dgm:pt>
    <dgm:pt modelId="{5C3F5126-5969-4AFB-9C5D-284F80089251}">
      <dgm:prSet/>
      <dgm:spPr/>
      <dgm:t>
        <a:bodyPr/>
        <a:lstStyle/>
        <a:p>
          <a:r>
            <a:rPr lang="en-GB" b="1" dirty="0"/>
            <a:t>Lack of supervision</a:t>
          </a:r>
        </a:p>
      </dgm:t>
    </dgm:pt>
    <dgm:pt modelId="{2360592E-5242-4C85-BFC3-B551C522ECB4}" type="parTrans" cxnId="{F9FB6FBC-EB10-4A83-8154-1B23B8434F73}">
      <dgm:prSet/>
      <dgm:spPr/>
      <dgm:t>
        <a:bodyPr/>
        <a:lstStyle/>
        <a:p>
          <a:endParaRPr lang="en-GB"/>
        </a:p>
      </dgm:t>
    </dgm:pt>
    <dgm:pt modelId="{5ED195DD-3C33-43CB-BAA6-AB732B71C72A}" type="sibTrans" cxnId="{F9FB6FBC-EB10-4A83-8154-1B23B8434F73}">
      <dgm:prSet/>
      <dgm:spPr/>
      <dgm:t>
        <a:bodyPr/>
        <a:lstStyle/>
        <a:p>
          <a:endParaRPr lang="en-GB"/>
        </a:p>
      </dgm:t>
    </dgm:pt>
    <dgm:pt modelId="{A569E213-91C1-44C9-AB2A-C88A1CEF37F9}">
      <dgm:prSet/>
      <dgm:spPr/>
      <dgm:t>
        <a:bodyPr/>
        <a:lstStyle/>
        <a:p>
          <a:r>
            <a:rPr lang="en-GB" b="1" dirty="0"/>
            <a:t>Discontinuity of care</a:t>
          </a:r>
        </a:p>
      </dgm:t>
    </dgm:pt>
    <dgm:pt modelId="{B4E37D23-1427-48D7-B8E3-D6FE31BF3D0E}" type="parTrans" cxnId="{27A9F6A1-C501-44F3-BF09-BB95C4153C81}">
      <dgm:prSet/>
      <dgm:spPr/>
      <dgm:t>
        <a:bodyPr/>
        <a:lstStyle/>
        <a:p>
          <a:endParaRPr lang="en-GB"/>
        </a:p>
      </dgm:t>
    </dgm:pt>
    <dgm:pt modelId="{F30098D7-2A0D-45F8-B63B-0C1DA20E4C29}" type="sibTrans" cxnId="{27A9F6A1-C501-44F3-BF09-BB95C4153C81}">
      <dgm:prSet/>
      <dgm:spPr/>
      <dgm:t>
        <a:bodyPr/>
        <a:lstStyle/>
        <a:p>
          <a:endParaRPr lang="en-GB"/>
        </a:p>
      </dgm:t>
    </dgm:pt>
    <dgm:pt modelId="{B253F9B3-DCED-4FF3-911B-528BE524E9DD}">
      <dgm:prSet/>
      <dgm:spPr/>
      <dgm:t>
        <a:bodyPr/>
        <a:lstStyle/>
        <a:p>
          <a:r>
            <a:rPr lang="en-GB" b="1" dirty="0"/>
            <a:t>Jealousy of siblings</a:t>
          </a:r>
        </a:p>
      </dgm:t>
    </dgm:pt>
    <dgm:pt modelId="{95F660C8-04C0-4688-AB8A-7A4A0FE0E62F}" type="parTrans" cxnId="{EFED34DB-D302-4D84-AE2E-D2000C1EC0E0}">
      <dgm:prSet/>
      <dgm:spPr/>
      <dgm:t>
        <a:bodyPr/>
        <a:lstStyle/>
        <a:p>
          <a:endParaRPr lang="en-GB"/>
        </a:p>
      </dgm:t>
    </dgm:pt>
    <dgm:pt modelId="{839A93D3-182E-4ADD-BC94-B2257E4710B9}" type="sibTrans" cxnId="{EFED34DB-D302-4D84-AE2E-D2000C1EC0E0}">
      <dgm:prSet/>
      <dgm:spPr/>
      <dgm:t>
        <a:bodyPr/>
        <a:lstStyle/>
        <a:p>
          <a:endParaRPr lang="en-GB"/>
        </a:p>
      </dgm:t>
    </dgm:pt>
    <dgm:pt modelId="{38DFA829-0197-4C82-BB81-8FF929391E39}">
      <dgm:prSet phldrT="[Text]"/>
      <dgm:spPr/>
      <dgm:t>
        <a:bodyPr/>
        <a:lstStyle/>
        <a:p>
          <a:r>
            <a:rPr lang="en-GB" b="1" dirty="0"/>
            <a:t>Learning disability</a:t>
          </a:r>
        </a:p>
      </dgm:t>
    </dgm:pt>
    <dgm:pt modelId="{08DCE9C1-AFDA-40B0-8976-2A038BB03405}" type="parTrans" cxnId="{BAAE280E-DF91-41E1-B25F-673FACCF5DF0}">
      <dgm:prSet/>
      <dgm:spPr/>
      <dgm:t>
        <a:bodyPr/>
        <a:lstStyle/>
        <a:p>
          <a:endParaRPr lang="en-GB"/>
        </a:p>
      </dgm:t>
    </dgm:pt>
    <dgm:pt modelId="{5F811DAC-2772-48B9-9D14-BF2C8B6D7822}" type="sibTrans" cxnId="{BAAE280E-DF91-41E1-B25F-673FACCF5DF0}">
      <dgm:prSet/>
      <dgm:spPr/>
      <dgm:t>
        <a:bodyPr/>
        <a:lstStyle/>
        <a:p>
          <a:endParaRPr lang="en-GB"/>
        </a:p>
      </dgm:t>
    </dgm:pt>
    <dgm:pt modelId="{1DA3D1F9-3897-4567-9A90-D4CF503B2F61}" type="pres">
      <dgm:prSet presAssocID="{540F8047-34D1-4BA1-9C77-93785C2A970D}" presName="diagram" presStyleCnt="0">
        <dgm:presLayoutVars>
          <dgm:dir/>
          <dgm:resizeHandles val="exact"/>
        </dgm:presLayoutVars>
      </dgm:prSet>
      <dgm:spPr/>
    </dgm:pt>
    <dgm:pt modelId="{08CA2835-90A1-4C77-9D1E-1E53B89F5F66}" type="pres">
      <dgm:prSet presAssocID="{E6035669-6CF0-4F3C-BC2E-C4A92B09D07C}" presName="node" presStyleLbl="node1" presStyleIdx="0" presStyleCnt="10" custLinFactX="10000" custLinFactNeighborX="100000" custLinFactNeighborY="1367">
        <dgm:presLayoutVars>
          <dgm:bulletEnabled val="1"/>
        </dgm:presLayoutVars>
      </dgm:prSet>
      <dgm:spPr/>
    </dgm:pt>
    <dgm:pt modelId="{E62B6D45-7548-4EDF-AD72-37520BB495B5}" type="pres">
      <dgm:prSet presAssocID="{83D3BF9A-91BC-4E7C-A7E2-D863BD0D0C13}" presName="sibTrans" presStyleCnt="0"/>
      <dgm:spPr/>
    </dgm:pt>
    <dgm:pt modelId="{11D1473A-C280-4BF5-A329-9032B1D1C35D}" type="pres">
      <dgm:prSet presAssocID="{B6ACB5EE-C739-4153-8BBF-25A2E1C5C31E}" presName="node" presStyleLbl="node1" presStyleIdx="1" presStyleCnt="10" custLinFactX="-10000" custLinFactNeighborX="-100000" custLinFactNeighborY="1367">
        <dgm:presLayoutVars>
          <dgm:bulletEnabled val="1"/>
        </dgm:presLayoutVars>
      </dgm:prSet>
      <dgm:spPr/>
    </dgm:pt>
    <dgm:pt modelId="{ECBFBEB8-B2C6-476D-95D1-442358CC3646}" type="pres">
      <dgm:prSet presAssocID="{5BFA77DB-E280-453B-AF42-F7BD44D9BA34}" presName="sibTrans" presStyleCnt="0"/>
      <dgm:spPr/>
    </dgm:pt>
    <dgm:pt modelId="{C16AEA18-2FD4-42BD-ADF7-154A7F910A41}" type="pres">
      <dgm:prSet presAssocID="{34FA32E5-0869-4090-B84D-41477A035E35}" presName="node" presStyleLbl="node1" presStyleIdx="2" presStyleCnt="10">
        <dgm:presLayoutVars>
          <dgm:bulletEnabled val="1"/>
        </dgm:presLayoutVars>
      </dgm:prSet>
      <dgm:spPr/>
    </dgm:pt>
    <dgm:pt modelId="{12ED829D-AC43-42CD-9427-0FE365C13FD4}" type="pres">
      <dgm:prSet presAssocID="{E0E4EA48-8ACB-4BC7-B099-531EEE24C958}" presName="sibTrans" presStyleCnt="0"/>
      <dgm:spPr/>
    </dgm:pt>
    <dgm:pt modelId="{A31F8981-A307-4B49-8907-379B97E2E42F}" type="pres">
      <dgm:prSet presAssocID="{11A58937-83EC-4DF0-9333-710B0780FA24}" presName="node" presStyleLbl="node1" presStyleIdx="3" presStyleCnt="10">
        <dgm:presLayoutVars>
          <dgm:bulletEnabled val="1"/>
        </dgm:presLayoutVars>
      </dgm:prSet>
      <dgm:spPr/>
    </dgm:pt>
    <dgm:pt modelId="{B85BD49C-63E7-446B-9EC5-ED83A3334472}" type="pres">
      <dgm:prSet presAssocID="{02CC2A61-8B39-44A5-A627-43170FCED4B4}" presName="sibTrans" presStyleCnt="0"/>
      <dgm:spPr/>
    </dgm:pt>
    <dgm:pt modelId="{98A6F670-E11A-4173-A8E9-12AC71DD2D58}" type="pres">
      <dgm:prSet presAssocID="{38DFA829-0197-4C82-BB81-8FF929391E39}" presName="node" presStyleLbl="node1" presStyleIdx="4" presStyleCnt="10" custLinFactX="-7711" custLinFactY="19336" custLinFactNeighborX="-100000" custLinFactNeighborY="100000">
        <dgm:presLayoutVars>
          <dgm:bulletEnabled val="1"/>
        </dgm:presLayoutVars>
      </dgm:prSet>
      <dgm:spPr/>
    </dgm:pt>
    <dgm:pt modelId="{4F450E76-6EAF-4059-B1B7-0AE1BAFCAC66}" type="pres">
      <dgm:prSet presAssocID="{5F811DAC-2772-48B9-9D14-BF2C8B6D7822}" presName="sibTrans" presStyleCnt="0"/>
      <dgm:spPr/>
    </dgm:pt>
    <dgm:pt modelId="{DEDCEAAF-CFCD-425B-8579-C325972A1BE1}" type="pres">
      <dgm:prSet presAssocID="{0C568775-A6E1-4A25-B478-9D956795B1C2}" presName="node" presStyleLbl="node1" presStyleIdx="5" presStyleCnt="10">
        <dgm:presLayoutVars>
          <dgm:bulletEnabled val="1"/>
        </dgm:presLayoutVars>
      </dgm:prSet>
      <dgm:spPr/>
    </dgm:pt>
    <dgm:pt modelId="{AB5EE02C-3EE5-4474-A5FF-4ED899E3C38C}" type="pres">
      <dgm:prSet presAssocID="{E1F30786-5F31-44E3-8BC5-861EC7C88336}" presName="sibTrans" presStyleCnt="0"/>
      <dgm:spPr/>
    </dgm:pt>
    <dgm:pt modelId="{C68A008F-B652-4603-B6B7-20B5FCB79E7D}" type="pres">
      <dgm:prSet presAssocID="{4EBF4833-D034-4F93-8666-5A64948874CC}" presName="node" presStyleLbl="node1" presStyleIdx="6" presStyleCnt="10">
        <dgm:presLayoutVars>
          <dgm:bulletEnabled val="1"/>
        </dgm:presLayoutVars>
      </dgm:prSet>
      <dgm:spPr/>
    </dgm:pt>
    <dgm:pt modelId="{DA8D73BE-379B-4C9A-8448-B7305634C682}" type="pres">
      <dgm:prSet presAssocID="{D80FBF13-1449-46EC-8E07-3DFDBEDD810E}" presName="sibTrans" presStyleCnt="0"/>
      <dgm:spPr/>
    </dgm:pt>
    <dgm:pt modelId="{D9419240-6FA6-47F4-8E1D-071720C19B08}" type="pres">
      <dgm:prSet presAssocID="{A569E213-91C1-44C9-AB2A-C88A1CEF37F9}" presName="node" presStyleLbl="node1" presStyleIdx="7" presStyleCnt="10">
        <dgm:presLayoutVars>
          <dgm:bulletEnabled val="1"/>
        </dgm:presLayoutVars>
      </dgm:prSet>
      <dgm:spPr/>
    </dgm:pt>
    <dgm:pt modelId="{435DED5B-607E-4CB2-A278-6015309F7DAC}" type="pres">
      <dgm:prSet presAssocID="{F30098D7-2A0D-45F8-B63B-0C1DA20E4C29}" presName="sibTrans" presStyleCnt="0"/>
      <dgm:spPr/>
    </dgm:pt>
    <dgm:pt modelId="{AEE23E54-B6C0-4EAE-BF6D-976081858E32}" type="pres">
      <dgm:prSet presAssocID="{5C3F5126-5969-4AFB-9C5D-284F80089251}" presName="node" presStyleLbl="node1" presStyleIdx="8" presStyleCnt="10" custLinFactX="5455" custLinFactY="-19687" custLinFactNeighborX="100000" custLinFactNeighborY="-100000">
        <dgm:presLayoutVars>
          <dgm:bulletEnabled val="1"/>
        </dgm:presLayoutVars>
      </dgm:prSet>
      <dgm:spPr/>
    </dgm:pt>
    <dgm:pt modelId="{FCC3855C-B5D7-4C96-BA64-652E623A1A40}" type="pres">
      <dgm:prSet presAssocID="{5ED195DD-3C33-43CB-BAA6-AB732B71C72A}" presName="sibTrans" presStyleCnt="0"/>
      <dgm:spPr/>
    </dgm:pt>
    <dgm:pt modelId="{7AD1F16A-6E97-4729-839A-7E22D7B4B658}" type="pres">
      <dgm:prSet presAssocID="{B253F9B3-DCED-4FF3-911B-528BE524E9DD}" presName="node" presStyleLbl="node1" presStyleIdx="9" presStyleCnt="10">
        <dgm:presLayoutVars>
          <dgm:bulletEnabled val="1"/>
        </dgm:presLayoutVars>
      </dgm:prSet>
      <dgm:spPr/>
    </dgm:pt>
  </dgm:ptLst>
  <dgm:cxnLst>
    <dgm:cxn modelId="{08AAC606-F8BF-4F95-9510-50B0B25C142B}" type="presOf" srcId="{B253F9B3-DCED-4FF3-911B-528BE524E9DD}" destId="{7AD1F16A-6E97-4729-839A-7E22D7B4B658}" srcOrd="0" destOrd="0" presId="urn:microsoft.com/office/officeart/2005/8/layout/default"/>
    <dgm:cxn modelId="{E4CB7F0C-10C1-45C2-B5F7-564CB3F5612F}" srcId="{540F8047-34D1-4BA1-9C77-93785C2A970D}" destId="{0C568775-A6E1-4A25-B478-9D956795B1C2}" srcOrd="5" destOrd="0" parTransId="{37E13B60-7FF8-4155-A6F4-DAAFBDDA68EE}" sibTransId="{E1F30786-5F31-44E3-8BC5-861EC7C88336}"/>
    <dgm:cxn modelId="{BAAE280E-DF91-41E1-B25F-673FACCF5DF0}" srcId="{540F8047-34D1-4BA1-9C77-93785C2A970D}" destId="{38DFA829-0197-4C82-BB81-8FF929391E39}" srcOrd="4" destOrd="0" parTransId="{08DCE9C1-AFDA-40B0-8976-2A038BB03405}" sibTransId="{5F811DAC-2772-48B9-9D14-BF2C8B6D7822}"/>
    <dgm:cxn modelId="{8EDD9D0F-475A-4B1C-90AB-5029641300D2}" srcId="{540F8047-34D1-4BA1-9C77-93785C2A970D}" destId="{4EBF4833-D034-4F93-8666-5A64948874CC}" srcOrd="6" destOrd="0" parTransId="{FE95B4B4-524E-4515-8E01-DD11230D3F87}" sibTransId="{D80FBF13-1449-46EC-8E07-3DFDBEDD810E}"/>
    <dgm:cxn modelId="{ED07421F-863D-49AA-A04A-0D0458B08507}" type="presOf" srcId="{34FA32E5-0869-4090-B84D-41477A035E35}" destId="{C16AEA18-2FD4-42BD-ADF7-154A7F910A41}" srcOrd="0" destOrd="0" presId="urn:microsoft.com/office/officeart/2005/8/layout/default"/>
    <dgm:cxn modelId="{E1E8CA24-39B6-4E89-9A54-FAB5583B263D}" srcId="{540F8047-34D1-4BA1-9C77-93785C2A970D}" destId="{B6ACB5EE-C739-4153-8BBF-25A2E1C5C31E}" srcOrd="1" destOrd="0" parTransId="{19CA5DEF-F434-41B9-9818-A72A9198163A}" sibTransId="{5BFA77DB-E280-453B-AF42-F7BD44D9BA34}"/>
    <dgm:cxn modelId="{27341D2A-6A20-481D-8090-D2560C915C7B}" srcId="{540F8047-34D1-4BA1-9C77-93785C2A970D}" destId="{E6035669-6CF0-4F3C-BC2E-C4A92B09D07C}" srcOrd="0" destOrd="0" parTransId="{BB777045-1FC9-4150-8715-FA5309C3A942}" sibTransId="{83D3BF9A-91BC-4E7C-A7E2-D863BD0D0C13}"/>
    <dgm:cxn modelId="{A901DC30-EE85-48BE-9AA5-A7F3473FA657}" type="presOf" srcId="{540F8047-34D1-4BA1-9C77-93785C2A970D}" destId="{1DA3D1F9-3897-4567-9A90-D4CF503B2F61}" srcOrd="0" destOrd="0" presId="urn:microsoft.com/office/officeart/2005/8/layout/default"/>
    <dgm:cxn modelId="{8B7D4266-2A3B-4B22-9F38-9E5F23E75C0B}" type="presOf" srcId="{A569E213-91C1-44C9-AB2A-C88A1CEF37F9}" destId="{D9419240-6FA6-47F4-8E1D-071720C19B08}" srcOrd="0" destOrd="0" presId="urn:microsoft.com/office/officeart/2005/8/layout/default"/>
    <dgm:cxn modelId="{EB1CFD48-41CA-4593-87FA-1AE8DB3480FA}" type="presOf" srcId="{B6ACB5EE-C739-4153-8BBF-25A2E1C5C31E}" destId="{11D1473A-C280-4BF5-A329-9032B1D1C35D}" srcOrd="0" destOrd="0" presId="urn:microsoft.com/office/officeart/2005/8/layout/default"/>
    <dgm:cxn modelId="{3C77894F-B221-454A-82F2-C42437181BB8}" type="presOf" srcId="{E6035669-6CF0-4F3C-BC2E-C4A92B09D07C}" destId="{08CA2835-90A1-4C77-9D1E-1E53B89F5F66}" srcOrd="0" destOrd="0" presId="urn:microsoft.com/office/officeart/2005/8/layout/default"/>
    <dgm:cxn modelId="{8F41DE54-C8C0-47BD-BD44-BF3C93A60861}" type="presOf" srcId="{4EBF4833-D034-4F93-8666-5A64948874CC}" destId="{C68A008F-B652-4603-B6B7-20B5FCB79E7D}" srcOrd="0" destOrd="0" presId="urn:microsoft.com/office/officeart/2005/8/layout/default"/>
    <dgm:cxn modelId="{9AD7E174-C485-438F-B3A6-7F6436C9494A}" type="presOf" srcId="{11A58937-83EC-4DF0-9333-710B0780FA24}" destId="{A31F8981-A307-4B49-8907-379B97E2E42F}" srcOrd="0" destOrd="0" presId="urn:microsoft.com/office/officeart/2005/8/layout/default"/>
    <dgm:cxn modelId="{27A9F6A1-C501-44F3-BF09-BB95C4153C81}" srcId="{540F8047-34D1-4BA1-9C77-93785C2A970D}" destId="{A569E213-91C1-44C9-AB2A-C88A1CEF37F9}" srcOrd="7" destOrd="0" parTransId="{B4E37D23-1427-48D7-B8E3-D6FE31BF3D0E}" sibTransId="{F30098D7-2A0D-45F8-B63B-0C1DA20E4C29}"/>
    <dgm:cxn modelId="{8BDF92A5-0DCB-4DC5-ACCE-D0B7A506FCBA}" type="presOf" srcId="{0C568775-A6E1-4A25-B478-9D956795B1C2}" destId="{DEDCEAAF-CFCD-425B-8579-C325972A1BE1}" srcOrd="0" destOrd="0" presId="urn:microsoft.com/office/officeart/2005/8/layout/default"/>
    <dgm:cxn modelId="{E3CEC2BB-B5C3-4CD5-BCF1-E4493B05B698}" type="presOf" srcId="{5C3F5126-5969-4AFB-9C5D-284F80089251}" destId="{AEE23E54-B6C0-4EAE-BF6D-976081858E32}" srcOrd="0" destOrd="0" presId="urn:microsoft.com/office/officeart/2005/8/layout/default"/>
    <dgm:cxn modelId="{F9FB6FBC-EB10-4A83-8154-1B23B8434F73}" srcId="{540F8047-34D1-4BA1-9C77-93785C2A970D}" destId="{5C3F5126-5969-4AFB-9C5D-284F80089251}" srcOrd="8" destOrd="0" parTransId="{2360592E-5242-4C85-BFC3-B551C522ECB4}" sibTransId="{5ED195DD-3C33-43CB-BAA6-AB732B71C72A}"/>
    <dgm:cxn modelId="{832AEFBD-3A55-4F6A-8023-77CA09B076A3}" srcId="{540F8047-34D1-4BA1-9C77-93785C2A970D}" destId="{34FA32E5-0869-4090-B84D-41477A035E35}" srcOrd="2" destOrd="0" parTransId="{1A520CEA-D424-4A6C-B696-0B28A4647AFA}" sibTransId="{E0E4EA48-8ACB-4BC7-B099-531EEE24C958}"/>
    <dgm:cxn modelId="{99D5EDCB-D508-4434-98CA-74A0557459E6}" srcId="{540F8047-34D1-4BA1-9C77-93785C2A970D}" destId="{11A58937-83EC-4DF0-9333-710B0780FA24}" srcOrd="3" destOrd="0" parTransId="{330761CD-CA78-477D-9B84-F71F80473A53}" sibTransId="{02CC2A61-8B39-44A5-A627-43170FCED4B4}"/>
    <dgm:cxn modelId="{EFED34DB-D302-4D84-AE2E-D2000C1EC0E0}" srcId="{540F8047-34D1-4BA1-9C77-93785C2A970D}" destId="{B253F9B3-DCED-4FF3-911B-528BE524E9DD}" srcOrd="9" destOrd="0" parTransId="{95F660C8-04C0-4688-AB8A-7A4A0FE0E62F}" sibTransId="{839A93D3-182E-4ADD-BC94-B2257E4710B9}"/>
    <dgm:cxn modelId="{260FEEFB-D6C0-46CB-BDEE-AAE6A5D13278}" type="presOf" srcId="{38DFA829-0197-4C82-BB81-8FF929391E39}" destId="{98A6F670-E11A-4173-A8E9-12AC71DD2D58}" srcOrd="0" destOrd="0" presId="urn:microsoft.com/office/officeart/2005/8/layout/default"/>
    <dgm:cxn modelId="{327CD7D0-EC9A-4A5B-9D86-18FC2A61EC42}" type="presParOf" srcId="{1DA3D1F9-3897-4567-9A90-D4CF503B2F61}" destId="{08CA2835-90A1-4C77-9D1E-1E53B89F5F66}" srcOrd="0" destOrd="0" presId="urn:microsoft.com/office/officeart/2005/8/layout/default"/>
    <dgm:cxn modelId="{B80806BA-D0BC-475A-BD1C-B07A3D5D1315}" type="presParOf" srcId="{1DA3D1F9-3897-4567-9A90-D4CF503B2F61}" destId="{E62B6D45-7548-4EDF-AD72-37520BB495B5}" srcOrd="1" destOrd="0" presId="urn:microsoft.com/office/officeart/2005/8/layout/default"/>
    <dgm:cxn modelId="{9F000985-6EEB-48E1-B730-CAAE160E65EE}" type="presParOf" srcId="{1DA3D1F9-3897-4567-9A90-D4CF503B2F61}" destId="{11D1473A-C280-4BF5-A329-9032B1D1C35D}" srcOrd="2" destOrd="0" presId="urn:microsoft.com/office/officeart/2005/8/layout/default"/>
    <dgm:cxn modelId="{354815F3-AC72-4292-BEB1-B5FC42B8497B}" type="presParOf" srcId="{1DA3D1F9-3897-4567-9A90-D4CF503B2F61}" destId="{ECBFBEB8-B2C6-476D-95D1-442358CC3646}" srcOrd="3" destOrd="0" presId="urn:microsoft.com/office/officeart/2005/8/layout/default"/>
    <dgm:cxn modelId="{A7C206A3-31A0-4A40-A215-7FC0D6144B9F}" type="presParOf" srcId="{1DA3D1F9-3897-4567-9A90-D4CF503B2F61}" destId="{C16AEA18-2FD4-42BD-ADF7-154A7F910A41}" srcOrd="4" destOrd="0" presId="urn:microsoft.com/office/officeart/2005/8/layout/default"/>
    <dgm:cxn modelId="{368A7564-9E7B-4AFC-90D0-F54F688CF34F}" type="presParOf" srcId="{1DA3D1F9-3897-4567-9A90-D4CF503B2F61}" destId="{12ED829D-AC43-42CD-9427-0FE365C13FD4}" srcOrd="5" destOrd="0" presId="urn:microsoft.com/office/officeart/2005/8/layout/default"/>
    <dgm:cxn modelId="{6DA70FF0-2742-4FB5-98B4-C1E851127263}" type="presParOf" srcId="{1DA3D1F9-3897-4567-9A90-D4CF503B2F61}" destId="{A31F8981-A307-4B49-8907-379B97E2E42F}" srcOrd="6" destOrd="0" presId="urn:microsoft.com/office/officeart/2005/8/layout/default"/>
    <dgm:cxn modelId="{19AE5B44-6450-4EE3-8058-3A88F712C39A}" type="presParOf" srcId="{1DA3D1F9-3897-4567-9A90-D4CF503B2F61}" destId="{B85BD49C-63E7-446B-9EC5-ED83A3334472}" srcOrd="7" destOrd="0" presId="urn:microsoft.com/office/officeart/2005/8/layout/default"/>
    <dgm:cxn modelId="{1C2C17CC-4D89-47EC-B27D-5BFE1B83EE20}" type="presParOf" srcId="{1DA3D1F9-3897-4567-9A90-D4CF503B2F61}" destId="{98A6F670-E11A-4173-A8E9-12AC71DD2D58}" srcOrd="8" destOrd="0" presId="urn:microsoft.com/office/officeart/2005/8/layout/default"/>
    <dgm:cxn modelId="{6BD3612C-87A2-42A9-8AEB-1D70C54C0B33}" type="presParOf" srcId="{1DA3D1F9-3897-4567-9A90-D4CF503B2F61}" destId="{4F450E76-6EAF-4059-B1B7-0AE1BAFCAC66}" srcOrd="9" destOrd="0" presId="urn:microsoft.com/office/officeart/2005/8/layout/default"/>
    <dgm:cxn modelId="{E8ED6BC3-07EF-4D99-ADE7-35067A45B06A}" type="presParOf" srcId="{1DA3D1F9-3897-4567-9A90-D4CF503B2F61}" destId="{DEDCEAAF-CFCD-425B-8579-C325972A1BE1}" srcOrd="10" destOrd="0" presId="urn:microsoft.com/office/officeart/2005/8/layout/default"/>
    <dgm:cxn modelId="{9547BBDE-D0F8-48E5-A5BB-FE4B6C37B55A}" type="presParOf" srcId="{1DA3D1F9-3897-4567-9A90-D4CF503B2F61}" destId="{AB5EE02C-3EE5-4474-A5FF-4ED899E3C38C}" srcOrd="11" destOrd="0" presId="urn:microsoft.com/office/officeart/2005/8/layout/default"/>
    <dgm:cxn modelId="{87C2D5DD-7856-4C61-A2F0-DE3EAEE792EA}" type="presParOf" srcId="{1DA3D1F9-3897-4567-9A90-D4CF503B2F61}" destId="{C68A008F-B652-4603-B6B7-20B5FCB79E7D}" srcOrd="12" destOrd="0" presId="urn:microsoft.com/office/officeart/2005/8/layout/default"/>
    <dgm:cxn modelId="{C53B27EA-9BFD-4124-9965-13F41C5C7BAC}" type="presParOf" srcId="{1DA3D1F9-3897-4567-9A90-D4CF503B2F61}" destId="{DA8D73BE-379B-4C9A-8448-B7305634C682}" srcOrd="13" destOrd="0" presId="urn:microsoft.com/office/officeart/2005/8/layout/default"/>
    <dgm:cxn modelId="{E6EEA935-6C47-4344-A73F-BE36924C4CD5}" type="presParOf" srcId="{1DA3D1F9-3897-4567-9A90-D4CF503B2F61}" destId="{D9419240-6FA6-47F4-8E1D-071720C19B08}" srcOrd="14" destOrd="0" presId="urn:microsoft.com/office/officeart/2005/8/layout/default"/>
    <dgm:cxn modelId="{3F71F152-C607-4BF6-9745-8028EDDDF9E0}" type="presParOf" srcId="{1DA3D1F9-3897-4567-9A90-D4CF503B2F61}" destId="{435DED5B-607E-4CB2-A278-6015309F7DAC}" srcOrd="15" destOrd="0" presId="urn:microsoft.com/office/officeart/2005/8/layout/default"/>
    <dgm:cxn modelId="{115BD92E-B00D-4217-BA7B-772EB23C27B3}" type="presParOf" srcId="{1DA3D1F9-3897-4567-9A90-D4CF503B2F61}" destId="{AEE23E54-B6C0-4EAE-BF6D-976081858E32}" srcOrd="16" destOrd="0" presId="urn:microsoft.com/office/officeart/2005/8/layout/default"/>
    <dgm:cxn modelId="{B7F5D808-96FB-4268-B366-8FA2ADEF67B5}" type="presParOf" srcId="{1DA3D1F9-3897-4567-9A90-D4CF503B2F61}" destId="{FCC3855C-B5D7-4C96-BA64-652E623A1A40}" srcOrd="17" destOrd="0" presId="urn:microsoft.com/office/officeart/2005/8/layout/default"/>
    <dgm:cxn modelId="{C2D6B390-64F9-4273-ADD8-D9E2E012CE4B}" type="presParOf" srcId="{1DA3D1F9-3897-4567-9A90-D4CF503B2F61}" destId="{7AD1F16A-6E97-4729-839A-7E22D7B4B65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23F4D-DA04-47FC-9464-D67E64FF19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5EEBF0B1-4FCA-495C-AAC8-085BC5E3DCC4}">
      <dgm:prSet phldrT="[Text]" custT="1"/>
      <dgm:spPr/>
      <dgm:t>
        <a:bodyPr/>
        <a:lstStyle/>
        <a:p>
          <a:r>
            <a:rPr lang="en-GB" sz="1800" b="1" dirty="0"/>
            <a:t>Normative sexual interactions</a:t>
          </a:r>
          <a:r>
            <a:rPr lang="en-GB" sz="1800" dirty="0"/>
            <a:t> </a:t>
          </a:r>
          <a:r>
            <a:rPr lang="en-GB" sz="1800" b="1" dirty="0"/>
            <a:t>between siblings</a:t>
          </a:r>
          <a:endParaRPr lang="en-GB" sz="1800" dirty="0"/>
        </a:p>
      </dgm:t>
    </dgm:pt>
    <dgm:pt modelId="{CDEA61A1-8452-4E19-AB4A-4B22FFCE7AC4}" type="parTrans" cxnId="{CEBC6A7B-F519-41B0-B32E-4FADEE9E917A}">
      <dgm:prSet/>
      <dgm:spPr/>
      <dgm:t>
        <a:bodyPr/>
        <a:lstStyle/>
        <a:p>
          <a:endParaRPr lang="en-GB" sz="1800"/>
        </a:p>
      </dgm:t>
    </dgm:pt>
    <dgm:pt modelId="{0A618F13-36CB-423A-B4F3-9AEEE8F05CA2}" type="sibTrans" cxnId="{CEBC6A7B-F519-41B0-B32E-4FADEE9E917A}">
      <dgm:prSet/>
      <dgm:spPr/>
      <dgm:t>
        <a:bodyPr/>
        <a:lstStyle/>
        <a:p>
          <a:endParaRPr lang="en-GB" sz="1800"/>
        </a:p>
      </dgm:t>
    </dgm:pt>
    <dgm:pt modelId="{E6EE5A73-3FF2-48B9-BEA7-2714596AD179}">
      <dgm:prSet phldrT="[Text]" custT="1"/>
      <dgm:spPr/>
      <dgm:t>
        <a:bodyPr/>
        <a:lstStyle/>
        <a:p>
          <a:r>
            <a:rPr lang="en-GB" sz="1800" b="1" dirty="0"/>
            <a:t>Inappropriate or problematic sexual behaviour</a:t>
          </a:r>
          <a:r>
            <a:rPr lang="en-GB" sz="1800" dirty="0"/>
            <a:t> </a:t>
          </a:r>
          <a:r>
            <a:rPr lang="en-GB" sz="1800" b="1" dirty="0"/>
            <a:t>involving siblings</a:t>
          </a:r>
          <a:endParaRPr lang="en-GB" sz="1800" dirty="0"/>
        </a:p>
      </dgm:t>
    </dgm:pt>
    <dgm:pt modelId="{8EE215CC-0057-4AAC-A17D-C12D6D89605F}" type="parTrans" cxnId="{A35E5850-68EA-41DE-A37A-5F596D907674}">
      <dgm:prSet/>
      <dgm:spPr/>
      <dgm:t>
        <a:bodyPr/>
        <a:lstStyle/>
        <a:p>
          <a:endParaRPr lang="en-GB" sz="1800"/>
        </a:p>
      </dgm:t>
    </dgm:pt>
    <dgm:pt modelId="{9883DB34-DE0E-49B2-B9A1-8F9EA2EEE6EC}" type="sibTrans" cxnId="{A35E5850-68EA-41DE-A37A-5F596D907674}">
      <dgm:prSet/>
      <dgm:spPr/>
      <dgm:t>
        <a:bodyPr/>
        <a:lstStyle/>
        <a:p>
          <a:endParaRPr lang="en-GB" sz="1800"/>
        </a:p>
      </dgm:t>
    </dgm:pt>
    <dgm:pt modelId="{89368F80-0575-421D-A3DC-B6178C582C19}">
      <dgm:prSet phldrT="[Text]" custT="1"/>
      <dgm:spPr/>
      <dgm:t>
        <a:bodyPr/>
        <a:lstStyle/>
        <a:p>
          <a:r>
            <a:rPr lang="en-GB" sz="1800" b="1" dirty="0"/>
            <a:t>Sibling sexual abuse</a:t>
          </a:r>
          <a:endParaRPr lang="en-GB" sz="1800" dirty="0"/>
        </a:p>
      </dgm:t>
    </dgm:pt>
    <dgm:pt modelId="{9D6F8A60-40C9-468D-B4B7-CBEBBC36F3A1}" type="parTrans" cxnId="{94D9DA01-4F09-4008-8210-77C9D9799B0F}">
      <dgm:prSet/>
      <dgm:spPr/>
      <dgm:t>
        <a:bodyPr/>
        <a:lstStyle/>
        <a:p>
          <a:endParaRPr lang="en-GB" sz="1800"/>
        </a:p>
      </dgm:t>
    </dgm:pt>
    <dgm:pt modelId="{3C2BA1B0-F193-4BFE-A770-65F7ECFD7022}" type="sibTrans" cxnId="{94D9DA01-4F09-4008-8210-77C9D9799B0F}">
      <dgm:prSet/>
      <dgm:spPr/>
      <dgm:t>
        <a:bodyPr/>
        <a:lstStyle/>
        <a:p>
          <a:endParaRPr lang="en-GB" sz="1800"/>
        </a:p>
      </dgm:t>
    </dgm:pt>
    <dgm:pt modelId="{4471C657-E58D-488C-B723-5CFFE386C9DC}">
      <dgm:prSet phldrT="[Text]" custT="1"/>
      <dgm:spPr/>
      <dgm:t>
        <a:bodyPr/>
        <a:lstStyle/>
        <a:p>
          <a:endParaRPr lang="en-GB" sz="1800" dirty="0"/>
        </a:p>
      </dgm:t>
    </dgm:pt>
    <dgm:pt modelId="{0786CEE2-20DB-4288-9C4E-0B1942ED13C3}" type="parTrans" cxnId="{C21C8AC2-A57D-4F5D-95E0-641BE7D8C95E}">
      <dgm:prSet/>
      <dgm:spPr/>
      <dgm:t>
        <a:bodyPr/>
        <a:lstStyle/>
        <a:p>
          <a:endParaRPr lang="en-GB" sz="1800"/>
        </a:p>
      </dgm:t>
    </dgm:pt>
    <dgm:pt modelId="{AE988FE9-B27F-42E8-8B79-F9575EDAB77D}" type="sibTrans" cxnId="{C21C8AC2-A57D-4F5D-95E0-641BE7D8C95E}">
      <dgm:prSet/>
      <dgm:spPr/>
      <dgm:t>
        <a:bodyPr/>
        <a:lstStyle/>
        <a:p>
          <a:endParaRPr lang="en-GB" sz="1800"/>
        </a:p>
      </dgm:t>
    </dgm:pt>
    <dgm:pt modelId="{44968A70-9EFF-4DC5-AADB-321672B7DF32}">
      <dgm:prSet phldrT="[Text]" custT="1"/>
      <dgm:spPr/>
      <dgm:t>
        <a:bodyPr/>
        <a:lstStyle/>
        <a:p>
          <a:endParaRPr lang="en-GB" sz="1800" dirty="0"/>
        </a:p>
      </dgm:t>
    </dgm:pt>
    <dgm:pt modelId="{58A3A672-EBFB-475E-A051-D0D3EDC3D774}" type="parTrans" cxnId="{B4328488-BD61-480A-92C4-61AF11A9BC22}">
      <dgm:prSet/>
      <dgm:spPr/>
      <dgm:t>
        <a:bodyPr/>
        <a:lstStyle/>
        <a:p>
          <a:endParaRPr lang="en-GB" sz="1800"/>
        </a:p>
      </dgm:t>
    </dgm:pt>
    <dgm:pt modelId="{0E8F66EF-DE03-43B8-AB59-E0C78C4B94DD}" type="sibTrans" cxnId="{B4328488-BD61-480A-92C4-61AF11A9BC22}">
      <dgm:prSet/>
      <dgm:spPr/>
      <dgm:t>
        <a:bodyPr/>
        <a:lstStyle/>
        <a:p>
          <a:endParaRPr lang="en-GB" sz="1800"/>
        </a:p>
      </dgm:t>
    </dgm:pt>
    <dgm:pt modelId="{590BAC32-CA5D-4BDB-A6EB-0F2FA5AF2F09}">
      <dgm:prSet phldrT="[Text]" custT="1"/>
      <dgm:spPr/>
      <dgm:t>
        <a:bodyPr/>
        <a:lstStyle/>
        <a:p>
          <a:endParaRPr lang="en-GB" sz="1800" dirty="0"/>
        </a:p>
      </dgm:t>
    </dgm:pt>
    <dgm:pt modelId="{0C03BDFD-5043-4833-9690-2B23F611D9B7}" type="parTrans" cxnId="{7574CE27-7643-4BCE-A32B-34C880CDC6EC}">
      <dgm:prSet/>
      <dgm:spPr/>
      <dgm:t>
        <a:bodyPr/>
        <a:lstStyle/>
        <a:p>
          <a:endParaRPr lang="en-GB" sz="1800"/>
        </a:p>
      </dgm:t>
    </dgm:pt>
    <dgm:pt modelId="{D76BB164-D245-43BC-AE24-F8B496DDCA9C}" type="sibTrans" cxnId="{7574CE27-7643-4BCE-A32B-34C880CDC6EC}">
      <dgm:prSet/>
      <dgm:spPr/>
      <dgm:t>
        <a:bodyPr/>
        <a:lstStyle/>
        <a:p>
          <a:endParaRPr lang="en-GB" sz="1800"/>
        </a:p>
      </dgm:t>
    </dgm:pt>
    <dgm:pt modelId="{B87588E4-A922-4F9A-883D-7009CB571ADF}" type="pres">
      <dgm:prSet presAssocID="{77323F4D-DA04-47FC-9464-D67E64FF19D2}" presName="linear" presStyleCnt="0">
        <dgm:presLayoutVars>
          <dgm:animLvl val="lvl"/>
          <dgm:resizeHandles val="exact"/>
        </dgm:presLayoutVars>
      </dgm:prSet>
      <dgm:spPr/>
    </dgm:pt>
    <dgm:pt modelId="{266A8A58-4AA5-44BF-B6F3-55A8A2677794}" type="pres">
      <dgm:prSet presAssocID="{5EEBF0B1-4FCA-495C-AAC8-085BC5E3DCC4}" presName="parentText" presStyleLbl="node1" presStyleIdx="0" presStyleCnt="3" custLinFactNeighborY="54135">
        <dgm:presLayoutVars>
          <dgm:chMax val="0"/>
          <dgm:bulletEnabled val="1"/>
        </dgm:presLayoutVars>
      </dgm:prSet>
      <dgm:spPr/>
    </dgm:pt>
    <dgm:pt modelId="{82B82C71-F488-4A14-9F13-85F51DEFA991}" type="pres">
      <dgm:prSet presAssocID="{5EEBF0B1-4FCA-495C-AAC8-085BC5E3DCC4}" presName="childText" presStyleLbl="revTx" presStyleIdx="0" presStyleCnt="3">
        <dgm:presLayoutVars>
          <dgm:bulletEnabled val="1"/>
        </dgm:presLayoutVars>
      </dgm:prSet>
      <dgm:spPr/>
    </dgm:pt>
    <dgm:pt modelId="{D3A610C2-2E5B-42BE-9044-1A049DE88195}" type="pres">
      <dgm:prSet presAssocID="{E6EE5A73-3FF2-48B9-BEA7-2714596AD179}" presName="parentText" presStyleLbl="node1" presStyleIdx="1" presStyleCnt="3">
        <dgm:presLayoutVars>
          <dgm:chMax val="0"/>
          <dgm:bulletEnabled val="1"/>
        </dgm:presLayoutVars>
      </dgm:prSet>
      <dgm:spPr/>
    </dgm:pt>
    <dgm:pt modelId="{E871EAAC-44D2-4E04-B852-952764E4FEA2}" type="pres">
      <dgm:prSet presAssocID="{E6EE5A73-3FF2-48B9-BEA7-2714596AD179}" presName="childText" presStyleLbl="revTx" presStyleIdx="1" presStyleCnt="3">
        <dgm:presLayoutVars>
          <dgm:bulletEnabled val="1"/>
        </dgm:presLayoutVars>
      </dgm:prSet>
      <dgm:spPr/>
    </dgm:pt>
    <dgm:pt modelId="{382BA380-058D-4364-9EA3-76CB63D86708}" type="pres">
      <dgm:prSet presAssocID="{89368F80-0575-421D-A3DC-B6178C582C19}" presName="parentText" presStyleLbl="node1" presStyleIdx="2" presStyleCnt="3" custLinFactNeighborY="-50401">
        <dgm:presLayoutVars>
          <dgm:chMax val="0"/>
          <dgm:bulletEnabled val="1"/>
        </dgm:presLayoutVars>
      </dgm:prSet>
      <dgm:spPr/>
    </dgm:pt>
    <dgm:pt modelId="{EDB44E4E-3FB7-48FA-BA2C-8E40E37EA9CF}" type="pres">
      <dgm:prSet presAssocID="{89368F80-0575-421D-A3DC-B6178C582C19}" presName="childText" presStyleLbl="revTx" presStyleIdx="2" presStyleCnt="3">
        <dgm:presLayoutVars>
          <dgm:bulletEnabled val="1"/>
        </dgm:presLayoutVars>
      </dgm:prSet>
      <dgm:spPr/>
    </dgm:pt>
  </dgm:ptLst>
  <dgm:cxnLst>
    <dgm:cxn modelId="{94D9DA01-4F09-4008-8210-77C9D9799B0F}" srcId="{77323F4D-DA04-47FC-9464-D67E64FF19D2}" destId="{89368F80-0575-421D-A3DC-B6178C582C19}" srcOrd="2" destOrd="0" parTransId="{9D6F8A60-40C9-468D-B4B7-CBEBBC36F3A1}" sibTransId="{3C2BA1B0-F193-4BFE-A770-65F7ECFD7022}"/>
    <dgm:cxn modelId="{2396FB1E-FDBF-46F7-BB5E-1D2CA73ED434}" type="presOf" srcId="{4471C657-E58D-488C-B723-5CFFE386C9DC}" destId="{82B82C71-F488-4A14-9F13-85F51DEFA991}" srcOrd="0" destOrd="0" presId="urn:microsoft.com/office/officeart/2005/8/layout/vList2"/>
    <dgm:cxn modelId="{7574CE27-7643-4BCE-A32B-34C880CDC6EC}" srcId="{89368F80-0575-421D-A3DC-B6178C582C19}" destId="{590BAC32-CA5D-4BDB-A6EB-0F2FA5AF2F09}" srcOrd="0" destOrd="0" parTransId="{0C03BDFD-5043-4833-9690-2B23F611D9B7}" sibTransId="{D76BB164-D245-43BC-AE24-F8B496DDCA9C}"/>
    <dgm:cxn modelId="{614B4061-A664-46C4-9B66-81F7EACAF1E0}" type="presOf" srcId="{590BAC32-CA5D-4BDB-A6EB-0F2FA5AF2F09}" destId="{EDB44E4E-3FB7-48FA-BA2C-8E40E37EA9CF}" srcOrd="0" destOrd="0" presId="urn:microsoft.com/office/officeart/2005/8/layout/vList2"/>
    <dgm:cxn modelId="{A35E5850-68EA-41DE-A37A-5F596D907674}" srcId="{77323F4D-DA04-47FC-9464-D67E64FF19D2}" destId="{E6EE5A73-3FF2-48B9-BEA7-2714596AD179}" srcOrd="1" destOrd="0" parTransId="{8EE215CC-0057-4AAC-A17D-C12D6D89605F}" sibTransId="{9883DB34-DE0E-49B2-B9A1-8F9EA2EEE6EC}"/>
    <dgm:cxn modelId="{CEBC6A7B-F519-41B0-B32E-4FADEE9E917A}" srcId="{77323F4D-DA04-47FC-9464-D67E64FF19D2}" destId="{5EEBF0B1-4FCA-495C-AAC8-085BC5E3DCC4}" srcOrd="0" destOrd="0" parTransId="{CDEA61A1-8452-4E19-AB4A-4B22FFCE7AC4}" sibTransId="{0A618F13-36CB-423A-B4F3-9AEEE8F05CA2}"/>
    <dgm:cxn modelId="{B4328488-BD61-480A-92C4-61AF11A9BC22}" srcId="{E6EE5A73-3FF2-48B9-BEA7-2714596AD179}" destId="{44968A70-9EFF-4DC5-AADB-321672B7DF32}" srcOrd="0" destOrd="0" parTransId="{58A3A672-EBFB-475E-A051-D0D3EDC3D774}" sibTransId="{0E8F66EF-DE03-43B8-AB59-E0C78C4B94DD}"/>
    <dgm:cxn modelId="{6A87538F-9FB6-40A3-BC6C-B774CD34FC9B}" type="presOf" srcId="{77323F4D-DA04-47FC-9464-D67E64FF19D2}" destId="{B87588E4-A922-4F9A-883D-7009CB571ADF}" srcOrd="0" destOrd="0" presId="urn:microsoft.com/office/officeart/2005/8/layout/vList2"/>
    <dgm:cxn modelId="{B59605AB-4EF8-40C5-AD11-5F739AB0CB4A}" type="presOf" srcId="{5EEBF0B1-4FCA-495C-AAC8-085BC5E3DCC4}" destId="{266A8A58-4AA5-44BF-B6F3-55A8A2677794}" srcOrd="0" destOrd="0" presId="urn:microsoft.com/office/officeart/2005/8/layout/vList2"/>
    <dgm:cxn modelId="{C21C8AC2-A57D-4F5D-95E0-641BE7D8C95E}" srcId="{5EEBF0B1-4FCA-495C-AAC8-085BC5E3DCC4}" destId="{4471C657-E58D-488C-B723-5CFFE386C9DC}" srcOrd="0" destOrd="0" parTransId="{0786CEE2-20DB-4288-9C4E-0B1942ED13C3}" sibTransId="{AE988FE9-B27F-42E8-8B79-F9575EDAB77D}"/>
    <dgm:cxn modelId="{EB82B1CE-80C9-43D9-B49B-F945A4A35DAC}" type="presOf" srcId="{E6EE5A73-3FF2-48B9-BEA7-2714596AD179}" destId="{D3A610C2-2E5B-42BE-9044-1A049DE88195}" srcOrd="0" destOrd="0" presId="urn:microsoft.com/office/officeart/2005/8/layout/vList2"/>
    <dgm:cxn modelId="{C96013D2-EA76-411E-ADB0-15335A17CDA6}" type="presOf" srcId="{89368F80-0575-421D-A3DC-B6178C582C19}" destId="{382BA380-058D-4364-9EA3-76CB63D86708}" srcOrd="0" destOrd="0" presId="urn:microsoft.com/office/officeart/2005/8/layout/vList2"/>
    <dgm:cxn modelId="{6099F5EE-D95C-4636-BF0B-C8CD17D43A51}" type="presOf" srcId="{44968A70-9EFF-4DC5-AADB-321672B7DF32}" destId="{E871EAAC-44D2-4E04-B852-952764E4FEA2}" srcOrd="0" destOrd="0" presId="urn:microsoft.com/office/officeart/2005/8/layout/vList2"/>
    <dgm:cxn modelId="{BADFAA9B-F1B6-46F0-8029-087CF53A17A1}" type="presParOf" srcId="{B87588E4-A922-4F9A-883D-7009CB571ADF}" destId="{266A8A58-4AA5-44BF-B6F3-55A8A2677794}" srcOrd="0" destOrd="0" presId="urn:microsoft.com/office/officeart/2005/8/layout/vList2"/>
    <dgm:cxn modelId="{8E5E09FF-13E5-4F58-897D-F2ECB1DC0DC4}" type="presParOf" srcId="{B87588E4-A922-4F9A-883D-7009CB571ADF}" destId="{82B82C71-F488-4A14-9F13-85F51DEFA991}" srcOrd="1" destOrd="0" presId="urn:microsoft.com/office/officeart/2005/8/layout/vList2"/>
    <dgm:cxn modelId="{B488D2D9-91C4-4AC3-A0AD-3FCDE0C148C4}" type="presParOf" srcId="{B87588E4-A922-4F9A-883D-7009CB571ADF}" destId="{D3A610C2-2E5B-42BE-9044-1A049DE88195}" srcOrd="2" destOrd="0" presId="urn:microsoft.com/office/officeart/2005/8/layout/vList2"/>
    <dgm:cxn modelId="{6D49210F-D89E-4584-A172-19901E9FCA48}" type="presParOf" srcId="{B87588E4-A922-4F9A-883D-7009CB571ADF}" destId="{E871EAAC-44D2-4E04-B852-952764E4FEA2}" srcOrd="3" destOrd="0" presId="urn:microsoft.com/office/officeart/2005/8/layout/vList2"/>
    <dgm:cxn modelId="{F969D066-E3DE-4375-870A-24DDB9B12A37}" type="presParOf" srcId="{B87588E4-A922-4F9A-883D-7009CB571ADF}" destId="{382BA380-058D-4364-9EA3-76CB63D86708}" srcOrd="4" destOrd="0" presId="urn:microsoft.com/office/officeart/2005/8/layout/vList2"/>
    <dgm:cxn modelId="{57E723BA-6BCF-450D-BEF9-2FDA110A7E76}" type="presParOf" srcId="{B87588E4-A922-4F9A-883D-7009CB571ADF}" destId="{EDB44E4E-3FB7-48FA-BA2C-8E40E37EA9C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E05D5-FD58-4C30-BFA1-DB4CDA2C8F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96CF964D-A871-479C-AEDD-E262499FDE61}">
      <dgm:prSet phldrT="[Text]" custT="1"/>
      <dgm:spPr/>
      <dgm:t>
        <a:bodyPr/>
        <a:lstStyle/>
        <a:p>
          <a:r>
            <a:rPr lang="en-GB" sz="1600" dirty="0"/>
            <a:t>Potential to be just as harmful as parental abuse</a:t>
          </a:r>
        </a:p>
      </dgm:t>
    </dgm:pt>
    <dgm:pt modelId="{34B91A1A-A28B-4AB5-9381-E8E003B9E9D0}" type="parTrans" cxnId="{52FE4FE9-C4D8-4D98-ABEE-7B0A8B06882C}">
      <dgm:prSet/>
      <dgm:spPr/>
      <dgm:t>
        <a:bodyPr/>
        <a:lstStyle/>
        <a:p>
          <a:endParaRPr lang="en-GB"/>
        </a:p>
      </dgm:t>
    </dgm:pt>
    <dgm:pt modelId="{F1A3FA5C-1A47-461C-8B26-A42775BE2ED4}" type="sibTrans" cxnId="{52FE4FE9-C4D8-4D98-ABEE-7B0A8B06882C}">
      <dgm:prSet/>
      <dgm:spPr/>
      <dgm:t>
        <a:bodyPr/>
        <a:lstStyle/>
        <a:p>
          <a:endParaRPr lang="en-GB"/>
        </a:p>
      </dgm:t>
    </dgm:pt>
    <dgm:pt modelId="{A5DBF089-439E-4374-ACA1-D03A90B591B3}">
      <dgm:prSet phldrT="[Text]" custT="1"/>
      <dgm:spPr/>
      <dgm:t>
        <a:bodyPr/>
        <a:lstStyle/>
        <a:p>
          <a:r>
            <a:rPr lang="en-GB" sz="1600" dirty="0"/>
            <a:t>Short and long-term impact: physical &amp; mental health </a:t>
          </a:r>
        </a:p>
      </dgm:t>
    </dgm:pt>
    <dgm:pt modelId="{67B51B80-D0BA-4999-A9F0-86AAC01DB479}" type="parTrans" cxnId="{E0AAF6AB-71F3-412E-8A63-B4855F580514}">
      <dgm:prSet/>
      <dgm:spPr/>
      <dgm:t>
        <a:bodyPr/>
        <a:lstStyle/>
        <a:p>
          <a:endParaRPr lang="en-GB"/>
        </a:p>
      </dgm:t>
    </dgm:pt>
    <dgm:pt modelId="{FD336B3B-E532-4D34-ADC6-9943CCD34655}" type="sibTrans" cxnId="{E0AAF6AB-71F3-412E-8A63-B4855F580514}">
      <dgm:prSet/>
      <dgm:spPr/>
      <dgm:t>
        <a:bodyPr/>
        <a:lstStyle/>
        <a:p>
          <a:endParaRPr lang="en-GB"/>
        </a:p>
      </dgm:t>
    </dgm:pt>
    <dgm:pt modelId="{3397BB4E-B21C-4B6D-B1BC-90CD501A1249}">
      <dgm:prSet phldrT="[Text]" custT="1"/>
      <dgm:spPr/>
      <dgm:t>
        <a:bodyPr/>
        <a:lstStyle/>
        <a:p>
          <a:r>
            <a:rPr lang="en-GB" sz="1600" dirty="0"/>
            <a:t>Can lead to relationship difficulties throughout lifetimes</a:t>
          </a:r>
        </a:p>
      </dgm:t>
    </dgm:pt>
    <dgm:pt modelId="{F388242B-F636-4128-AA63-625E89FFF712}" type="parTrans" cxnId="{652427E5-83C0-4951-A508-C15C2BE5AE73}">
      <dgm:prSet/>
      <dgm:spPr/>
      <dgm:t>
        <a:bodyPr/>
        <a:lstStyle/>
        <a:p>
          <a:endParaRPr lang="en-GB"/>
        </a:p>
      </dgm:t>
    </dgm:pt>
    <dgm:pt modelId="{7A1C58F0-29D3-42DB-8539-EDB017D8F374}" type="sibTrans" cxnId="{652427E5-83C0-4951-A508-C15C2BE5AE73}">
      <dgm:prSet/>
      <dgm:spPr/>
      <dgm:t>
        <a:bodyPr/>
        <a:lstStyle/>
        <a:p>
          <a:endParaRPr lang="en-GB"/>
        </a:p>
      </dgm:t>
    </dgm:pt>
    <dgm:pt modelId="{B2472635-25AD-49F1-9EB3-1B1917F0AE00}">
      <dgm:prSet custT="1"/>
      <dgm:spPr/>
      <dgm:t>
        <a:bodyPr/>
        <a:lstStyle/>
        <a:p>
          <a:r>
            <a:rPr lang="en-GB" sz="1600" dirty="0"/>
            <a:t>Impact may not be apparent until adulthood</a:t>
          </a:r>
        </a:p>
      </dgm:t>
    </dgm:pt>
    <dgm:pt modelId="{D207F3FC-9B9B-41A6-8B90-C81AB62100F3}" type="parTrans" cxnId="{3061D718-F9AC-4C48-8325-C56D719CD1F1}">
      <dgm:prSet/>
      <dgm:spPr/>
      <dgm:t>
        <a:bodyPr/>
        <a:lstStyle/>
        <a:p>
          <a:endParaRPr lang="en-GB"/>
        </a:p>
      </dgm:t>
    </dgm:pt>
    <dgm:pt modelId="{5C288543-3163-498D-A87B-EC94D2C4D98A}" type="sibTrans" cxnId="{3061D718-F9AC-4C48-8325-C56D719CD1F1}">
      <dgm:prSet/>
      <dgm:spPr/>
      <dgm:t>
        <a:bodyPr/>
        <a:lstStyle/>
        <a:p>
          <a:endParaRPr lang="en-GB"/>
        </a:p>
      </dgm:t>
    </dgm:pt>
    <dgm:pt modelId="{CD7CABAB-94DB-4CC4-AED4-3027309AAF84}">
      <dgm:prSet custT="1"/>
      <dgm:spPr/>
      <dgm:t>
        <a:bodyPr/>
        <a:lstStyle/>
        <a:p>
          <a:r>
            <a:rPr lang="en-GB" sz="1600" dirty="0"/>
            <a:t>Doesn’t equally affect all involved</a:t>
          </a:r>
        </a:p>
      </dgm:t>
    </dgm:pt>
    <dgm:pt modelId="{6367C090-D661-4D0B-9F38-3DF6A73E222B}" type="parTrans" cxnId="{BD3AB1D1-2F53-427F-B887-3E62BD96A84F}">
      <dgm:prSet/>
      <dgm:spPr/>
      <dgm:t>
        <a:bodyPr/>
        <a:lstStyle/>
        <a:p>
          <a:endParaRPr lang="en-GB"/>
        </a:p>
      </dgm:t>
    </dgm:pt>
    <dgm:pt modelId="{F6E264E4-B94D-475E-B287-676C510684B9}" type="sibTrans" cxnId="{BD3AB1D1-2F53-427F-B887-3E62BD96A84F}">
      <dgm:prSet/>
      <dgm:spPr/>
      <dgm:t>
        <a:bodyPr/>
        <a:lstStyle/>
        <a:p>
          <a:endParaRPr lang="en-GB"/>
        </a:p>
      </dgm:t>
    </dgm:pt>
    <dgm:pt modelId="{E8C303AF-A2C3-4AB1-9A6C-96E675871A94}">
      <dgm:prSet custT="1"/>
      <dgm:spPr/>
      <dgm:t>
        <a:bodyPr/>
        <a:lstStyle/>
        <a:p>
          <a:r>
            <a:rPr lang="en-GB" sz="1600" dirty="0"/>
            <a:t>Not acknowledging, or misplacing abuse, in a family can amplify the impact</a:t>
          </a:r>
        </a:p>
      </dgm:t>
    </dgm:pt>
    <dgm:pt modelId="{7F698633-2EE7-405E-8EDA-679FBAB10770}" type="parTrans" cxnId="{6EC07519-E6FC-46FC-A582-E36DDF040583}">
      <dgm:prSet/>
      <dgm:spPr/>
      <dgm:t>
        <a:bodyPr/>
        <a:lstStyle/>
        <a:p>
          <a:endParaRPr lang="en-GB"/>
        </a:p>
      </dgm:t>
    </dgm:pt>
    <dgm:pt modelId="{0031D9CA-84B7-40BB-B5D1-A0AB3574704F}" type="sibTrans" cxnId="{6EC07519-E6FC-46FC-A582-E36DDF040583}">
      <dgm:prSet/>
      <dgm:spPr/>
      <dgm:t>
        <a:bodyPr/>
        <a:lstStyle/>
        <a:p>
          <a:endParaRPr lang="en-GB"/>
        </a:p>
      </dgm:t>
    </dgm:pt>
    <dgm:pt modelId="{6BCD16DB-587E-4E4C-B71A-4C6AB3F2D9DA}">
      <dgm:prSet custT="1"/>
      <dgm:spPr/>
      <dgm:t>
        <a:bodyPr/>
        <a:lstStyle/>
        <a:p>
          <a:r>
            <a:rPr lang="en-GB" sz="1600" dirty="0"/>
            <a:t>Professionals must not make assumptions</a:t>
          </a:r>
        </a:p>
      </dgm:t>
    </dgm:pt>
    <dgm:pt modelId="{0F0E5044-51B3-4391-9DAE-9A93908F6F16}" type="parTrans" cxnId="{1620C35B-28E7-4AA9-9C62-D5F75E34BB49}">
      <dgm:prSet/>
      <dgm:spPr/>
      <dgm:t>
        <a:bodyPr/>
        <a:lstStyle/>
        <a:p>
          <a:endParaRPr lang="en-GB"/>
        </a:p>
      </dgm:t>
    </dgm:pt>
    <dgm:pt modelId="{ADB309B9-26D1-4085-9EA9-12DCA6310460}" type="sibTrans" cxnId="{1620C35B-28E7-4AA9-9C62-D5F75E34BB49}">
      <dgm:prSet/>
      <dgm:spPr/>
      <dgm:t>
        <a:bodyPr/>
        <a:lstStyle/>
        <a:p>
          <a:endParaRPr lang="en-GB"/>
        </a:p>
      </dgm:t>
    </dgm:pt>
    <dgm:pt modelId="{DCC261E5-AE3D-472E-A73A-6DA2BED5FDD8}" type="pres">
      <dgm:prSet presAssocID="{83BE05D5-FD58-4C30-BFA1-DB4CDA2C8F14}" presName="linear" presStyleCnt="0">
        <dgm:presLayoutVars>
          <dgm:animLvl val="lvl"/>
          <dgm:resizeHandles val="exact"/>
        </dgm:presLayoutVars>
      </dgm:prSet>
      <dgm:spPr/>
    </dgm:pt>
    <dgm:pt modelId="{163D4C0C-7C5E-4C03-AA61-F028C59DC01B}" type="pres">
      <dgm:prSet presAssocID="{96CF964D-A871-479C-AEDD-E262499FDE61}" presName="parentText" presStyleLbl="node1" presStyleIdx="0" presStyleCnt="7">
        <dgm:presLayoutVars>
          <dgm:chMax val="0"/>
          <dgm:bulletEnabled val="1"/>
        </dgm:presLayoutVars>
      </dgm:prSet>
      <dgm:spPr/>
    </dgm:pt>
    <dgm:pt modelId="{231666FB-DD9D-4424-BFE8-CF99DAFE600D}" type="pres">
      <dgm:prSet presAssocID="{F1A3FA5C-1A47-461C-8B26-A42775BE2ED4}" presName="spacer" presStyleCnt="0"/>
      <dgm:spPr/>
    </dgm:pt>
    <dgm:pt modelId="{41297343-7618-4209-917F-66136FAE3D45}" type="pres">
      <dgm:prSet presAssocID="{A5DBF089-439E-4374-ACA1-D03A90B591B3}" presName="parentText" presStyleLbl="node1" presStyleIdx="1" presStyleCnt="7">
        <dgm:presLayoutVars>
          <dgm:chMax val="0"/>
          <dgm:bulletEnabled val="1"/>
        </dgm:presLayoutVars>
      </dgm:prSet>
      <dgm:spPr/>
    </dgm:pt>
    <dgm:pt modelId="{C5FFEBA4-07EE-4F21-BC35-CEA10D609054}" type="pres">
      <dgm:prSet presAssocID="{FD336B3B-E532-4D34-ADC6-9943CCD34655}" presName="spacer" presStyleCnt="0"/>
      <dgm:spPr/>
    </dgm:pt>
    <dgm:pt modelId="{0551CF90-02B6-4813-B5AA-3471A90459BA}" type="pres">
      <dgm:prSet presAssocID="{3397BB4E-B21C-4B6D-B1BC-90CD501A1249}" presName="parentText" presStyleLbl="node1" presStyleIdx="2" presStyleCnt="7">
        <dgm:presLayoutVars>
          <dgm:chMax val="0"/>
          <dgm:bulletEnabled val="1"/>
        </dgm:presLayoutVars>
      </dgm:prSet>
      <dgm:spPr/>
    </dgm:pt>
    <dgm:pt modelId="{29050544-E251-47E3-8803-46F83CC6A904}" type="pres">
      <dgm:prSet presAssocID="{7A1C58F0-29D3-42DB-8539-EDB017D8F374}" presName="spacer" presStyleCnt="0"/>
      <dgm:spPr/>
    </dgm:pt>
    <dgm:pt modelId="{6CC78B52-9FA3-4392-BB4B-750BFA947446}" type="pres">
      <dgm:prSet presAssocID="{B2472635-25AD-49F1-9EB3-1B1917F0AE00}" presName="parentText" presStyleLbl="node1" presStyleIdx="3" presStyleCnt="7">
        <dgm:presLayoutVars>
          <dgm:chMax val="0"/>
          <dgm:bulletEnabled val="1"/>
        </dgm:presLayoutVars>
      </dgm:prSet>
      <dgm:spPr/>
    </dgm:pt>
    <dgm:pt modelId="{AAC87355-A24B-492E-BDCC-953E6576780D}" type="pres">
      <dgm:prSet presAssocID="{5C288543-3163-498D-A87B-EC94D2C4D98A}" presName="spacer" presStyleCnt="0"/>
      <dgm:spPr/>
    </dgm:pt>
    <dgm:pt modelId="{0FDDF6EC-08C2-4063-8765-34AB88F0C632}" type="pres">
      <dgm:prSet presAssocID="{CD7CABAB-94DB-4CC4-AED4-3027309AAF84}" presName="parentText" presStyleLbl="node1" presStyleIdx="4" presStyleCnt="7">
        <dgm:presLayoutVars>
          <dgm:chMax val="0"/>
          <dgm:bulletEnabled val="1"/>
        </dgm:presLayoutVars>
      </dgm:prSet>
      <dgm:spPr/>
    </dgm:pt>
    <dgm:pt modelId="{55B295F1-24B0-4F12-A3B0-14B633B125C8}" type="pres">
      <dgm:prSet presAssocID="{F6E264E4-B94D-475E-B287-676C510684B9}" presName="spacer" presStyleCnt="0"/>
      <dgm:spPr/>
    </dgm:pt>
    <dgm:pt modelId="{C4CFF4BC-C5D9-4662-BFD6-7BC64869248B}" type="pres">
      <dgm:prSet presAssocID="{E8C303AF-A2C3-4AB1-9A6C-96E675871A94}" presName="parentText" presStyleLbl="node1" presStyleIdx="5" presStyleCnt="7">
        <dgm:presLayoutVars>
          <dgm:chMax val="0"/>
          <dgm:bulletEnabled val="1"/>
        </dgm:presLayoutVars>
      </dgm:prSet>
      <dgm:spPr/>
    </dgm:pt>
    <dgm:pt modelId="{395631AA-8B50-42D1-B3CC-B5D5DC0FEEB1}" type="pres">
      <dgm:prSet presAssocID="{0031D9CA-84B7-40BB-B5D1-A0AB3574704F}" presName="spacer" presStyleCnt="0"/>
      <dgm:spPr/>
    </dgm:pt>
    <dgm:pt modelId="{BC7B0099-7A64-40CC-B145-FE106C2A70DC}" type="pres">
      <dgm:prSet presAssocID="{6BCD16DB-587E-4E4C-B71A-4C6AB3F2D9DA}" presName="parentText" presStyleLbl="node1" presStyleIdx="6" presStyleCnt="7">
        <dgm:presLayoutVars>
          <dgm:chMax val="0"/>
          <dgm:bulletEnabled val="1"/>
        </dgm:presLayoutVars>
      </dgm:prSet>
      <dgm:spPr/>
    </dgm:pt>
  </dgm:ptLst>
  <dgm:cxnLst>
    <dgm:cxn modelId="{CF7A6806-F534-4FCF-B75A-FBB15BE30B93}" type="presOf" srcId="{3397BB4E-B21C-4B6D-B1BC-90CD501A1249}" destId="{0551CF90-02B6-4813-B5AA-3471A90459BA}" srcOrd="0" destOrd="0" presId="urn:microsoft.com/office/officeart/2005/8/layout/vList2"/>
    <dgm:cxn modelId="{3061D718-F9AC-4C48-8325-C56D719CD1F1}" srcId="{83BE05D5-FD58-4C30-BFA1-DB4CDA2C8F14}" destId="{B2472635-25AD-49F1-9EB3-1B1917F0AE00}" srcOrd="3" destOrd="0" parTransId="{D207F3FC-9B9B-41A6-8B90-C81AB62100F3}" sibTransId="{5C288543-3163-498D-A87B-EC94D2C4D98A}"/>
    <dgm:cxn modelId="{6EC07519-E6FC-46FC-A582-E36DDF040583}" srcId="{83BE05D5-FD58-4C30-BFA1-DB4CDA2C8F14}" destId="{E8C303AF-A2C3-4AB1-9A6C-96E675871A94}" srcOrd="5" destOrd="0" parTransId="{7F698633-2EE7-405E-8EDA-679FBAB10770}" sibTransId="{0031D9CA-84B7-40BB-B5D1-A0AB3574704F}"/>
    <dgm:cxn modelId="{2A98722F-F76A-4186-BBCD-7C0584859D3A}" type="presOf" srcId="{B2472635-25AD-49F1-9EB3-1B1917F0AE00}" destId="{6CC78B52-9FA3-4392-BB4B-750BFA947446}" srcOrd="0" destOrd="0" presId="urn:microsoft.com/office/officeart/2005/8/layout/vList2"/>
    <dgm:cxn modelId="{1620C35B-28E7-4AA9-9C62-D5F75E34BB49}" srcId="{83BE05D5-FD58-4C30-BFA1-DB4CDA2C8F14}" destId="{6BCD16DB-587E-4E4C-B71A-4C6AB3F2D9DA}" srcOrd="6" destOrd="0" parTransId="{0F0E5044-51B3-4391-9DAE-9A93908F6F16}" sibTransId="{ADB309B9-26D1-4085-9EA9-12DCA6310460}"/>
    <dgm:cxn modelId="{63F7B762-DC6C-4743-8940-443A3F981315}" type="presOf" srcId="{CD7CABAB-94DB-4CC4-AED4-3027309AAF84}" destId="{0FDDF6EC-08C2-4063-8765-34AB88F0C632}" srcOrd="0" destOrd="0" presId="urn:microsoft.com/office/officeart/2005/8/layout/vList2"/>
    <dgm:cxn modelId="{2C8D9946-0D25-49D6-B551-1F62EB90989E}" type="presOf" srcId="{A5DBF089-439E-4374-ACA1-D03A90B591B3}" destId="{41297343-7618-4209-917F-66136FAE3D45}" srcOrd="0" destOrd="0" presId="urn:microsoft.com/office/officeart/2005/8/layout/vList2"/>
    <dgm:cxn modelId="{AAB10E9C-69E9-44A8-8717-A39EA9A9B737}" type="presOf" srcId="{96CF964D-A871-479C-AEDD-E262499FDE61}" destId="{163D4C0C-7C5E-4C03-AA61-F028C59DC01B}" srcOrd="0" destOrd="0" presId="urn:microsoft.com/office/officeart/2005/8/layout/vList2"/>
    <dgm:cxn modelId="{E0AAF6AB-71F3-412E-8A63-B4855F580514}" srcId="{83BE05D5-FD58-4C30-BFA1-DB4CDA2C8F14}" destId="{A5DBF089-439E-4374-ACA1-D03A90B591B3}" srcOrd="1" destOrd="0" parTransId="{67B51B80-D0BA-4999-A9F0-86AAC01DB479}" sibTransId="{FD336B3B-E532-4D34-ADC6-9943CCD34655}"/>
    <dgm:cxn modelId="{AD7877B6-335C-45A7-89EC-B029C6E4E2FC}" type="presOf" srcId="{6BCD16DB-587E-4E4C-B71A-4C6AB3F2D9DA}" destId="{BC7B0099-7A64-40CC-B145-FE106C2A70DC}" srcOrd="0" destOrd="0" presId="urn:microsoft.com/office/officeart/2005/8/layout/vList2"/>
    <dgm:cxn modelId="{BD3AB1D1-2F53-427F-B887-3E62BD96A84F}" srcId="{83BE05D5-FD58-4C30-BFA1-DB4CDA2C8F14}" destId="{CD7CABAB-94DB-4CC4-AED4-3027309AAF84}" srcOrd="4" destOrd="0" parTransId="{6367C090-D661-4D0B-9F38-3DF6A73E222B}" sibTransId="{F6E264E4-B94D-475E-B287-676C510684B9}"/>
    <dgm:cxn modelId="{430735DE-17EB-40CE-BC3F-A4DB69723BE1}" type="presOf" srcId="{83BE05D5-FD58-4C30-BFA1-DB4CDA2C8F14}" destId="{DCC261E5-AE3D-472E-A73A-6DA2BED5FDD8}" srcOrd="0" destOrd="0" presId="urn:microsoft.com/office/officeart/2005/8/layout/vList2"/>
    <dgm:cxn modelId="{652427E5-83C0-4951-A508-C15C2BE5AE73}" srcId="{83BE05D5-FD58-4C30-BFA1-DB4CDA2C8F14}" destId="{3397BB4E-B21C-4B6D-B1BC-90CD501A1249}" srcOrd="2" destOrd="0" parTransId="{F388242B-F636-4128-AA63-625E89FFF712}" sibTransId="{7A1C58F0-29D3-42DB-8539-EDB017D8F374}"/>
    <dgm:cxn modelId="{52FE4FE9-C4D8-4D98-ABEE-7B0A8B06882C}" srcId="{83BE05D5-FD58-4C30-BFA1-DB4CDA2C8F14}" destId="{96CF964D-A871-479C-AEDD-E262499FDE61}" srcOrd="0" destOrd="0" parTransId="{34B91A1A-A28B-4AB5-9381-E8E003B9E9D0}" sibTransId="{F1A3FA5C-1A47-461C-8B26-A42775BE2ED4}"/>
    <dgm:cxn modelId="{60B856F5-929B-4D2D-89F6-D5DB3E5FFB10}" type="presOf" srcId="{E8C303AF-A2C3-4AB1-9A6C-96E675871A94}" destId="{C4CFF4BC-C5D9-4662-BFD6-7BC64869248B}" srcOrd="0" destOrd="0" presId="urn:microsoft.com/office/officeart/2005/8/layout/vList2"/>
    <dgm:cxn modelId="{DF66D5FC-1E0A-47D8-B7B7-DF904FB7C554}" type="presParOf" srcId="{DCC261E5-AE3D-472E-A73A-6DA2BED5FDD8}" destId="{163D4C0C-7C5E-4C03-AA61-F028C59DC01B}" srcOrd="0" destOrd="0" presId="urn:microsoft.com/office/officeart/2005/8/layout/vList2"/>
    <dgm:cxn modelId="{239C002C-0BB1-4A3C-AF7C-882FF57B6365}" type="presParOf" srcId="{DCC261E5-AE3D-472E-A73A-6DA2BED5FDD8}" destId="{231666FB-DD9D-4424-BFE8-CF99DAFE600D}" srcOrd="1" destOrd="0" presId="urn:microsoft.com/office/officeart/2005/8/layout/vList2"/>
    <dgm:cxn modelId="{57086EA5-D7FD-43E1-8912-571DE6D8190E}" type="presParOf" srcId="{DCC261E5-AE3D-472E-A73A-6DA2BED5FDD8}" destId="{41297343-7618-4209-917F-66136FAE3D45}" srcOrd="2" destOrd="0" presId="urn:microsoft.com/office/officeart/2005/8/layout/vList2"/>
    <dgm:cxn modelId="{F3424AC8-1E99-43EB-9DE6-987E8A34A63B}" type="presParOf" srcId="{DCC261E5-AE3D-472E-A73A-6DA2BED5FDD8}" destId="{C5FFEBA4-07EE-4F21-BC35-CEA10D609054}" srcOrd="3" destOrd="0" presId="urn:microsoft.com/office/officeart/2005/8/layout/vList2"/>
    <dgm:cxn modelId="{F3FD515D-7818-4332-9586-3B7507222EDC}" type="presParOf" srcId="{DCC261E5-AE3D-472E-A73A-6DA2BED5FDD8}" destId="{0551CF90-02B6-4813-B5AA-3471A90459BA}" srcOrd="4" destOrd="0" presId="urn:microsoft.com/office/officeart/2005/8/layout/vList2"/>
    <dgm:cxn modelId="{37390A48-620A-4DBE-892F-CB816A859445}" type="presParOf" srcId="{DCC261E5-AE3D-472E-A73A-6DA2BED5FDD8}" destId="{29050544-E251-47E3-8803-46F83CC6A904}" srcOrd="5" destOrd="0" presId="urn:microsoft.com/office/officeart/2005/8/layout/vList2"/>
    <dgm:cxn modelId="{F443E61E-4CBC-4A66-ABC7-7BDEA2CE35B5}" type="presParOf" srcId="{DCC261E5-AE3D-472E-A73A-6DA2BED5FDD8}" destId="{6CC78B52-9FA3-4392-BB4B-750BFA947446}" srcOrd="6" destOrd="0" presId="urn:microsoft.com/office/officeart/2005/8/layout/vList2"/>
    <dgm:cxn modelId="{711516DA-A79E-42BE-BB35-B7FD195986A7}" type="presParOf" srcId="{DCC261E5-AE3D-472E-A73A-6DA2BED5FDD8}" destId="{AAC87355-A24B-492E-BDCC-953E6576780D}" srcOrd="7" destOrd="0" presId="urn:microsoft.com/office/officeart/2005/8/layout/vList2"/>
    <dgm:cxn modelId="{B645F2AD-D6FA-483B-BA2F-99FD37053F6F}" type="presParOf" srcId="{DCC261E5-AE3D-472E-A73A-6DA2BED5FDD8}" destId="{0FDDF6EC-08C2-4063-8765-34AB88F0C632}" srcOrd="8" destOrd="0" presId="urn:microsoft.com/office/officeart/2005/8/layout/vList2"/>
    <dgm:cxn modelId="{91A2103B-F4C4-4004-B1E8-8D58BDF28496}" type="presParOf" srcId="{DCC261E5-AE3D-472E-A73A-6DA2BED5FDD8}" destId="{55B295F1-24B0-4F12-A3B0-14B633B125C8}" srcOrd="9" destOrd="0" presId="urn:microsoft.com/office/officeart/2005/8/layout/vList2"/>
    <dgm:cxn modelId="{287B4D7E-1BE7-4E40-A217-A4C1FF75AEB4}" type="presParOf" srcId="{DCC261E5-AE3D-472E-A73A-6DA2BED5FDD8}" destId="{C4CFF4BC-C5D9-4662-BFD6-7BC64869248B}" srcOrd="10" destOrd="0" presId="urn:microsoft.com/office/officeart/2005/8/layout/vList2"/>
    <dgm:cxn modelId="{0CCE145E-419D-45B1-B825-46E254927FF8}" type="presParOf" srcId="{DCC261E5-AE3D-472E-A73A-6DA2BED5FDD8}" destId="{395631AA-8B50-42D1-B3CC-B5D5DC0FEEB1}" srcOrd="11" destOrd="0" presId="urn:microsoft.com/office/officeart/2005/8/layout/vList2"/>
    <dgm:cxn modelId="{044522D1-9354-4631-B15B-8479FE7FBA91}" type="presParOf" srcId="{DCC261E5-AE3D-472E-A73A-6DA2BED5FDD8}" destId="{BC7B0099-7A64-40CC-B145-FE106C2A70D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83B234-C33D-4B17-BCA8-F95E1786765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A877C1E4-CADF-40F1-B844-275ECEC59AC0}">
      <dgm:prSet phldrT="[Text]"/>
      <dgm:spPr/>
      <dgm:t>
        <a:bodyPr/>
        <a:lstStyle/>
        <a:p>
          <a:r>
            <a:rPr lang="en-GB" dirty="0"/>
            <a:t>Initial assessment </a:t>
          </a:r>
        </a:p>
      </dgm:t>
    </dgm:pt>
    <dgm:pt modelId="{C02EBC35-1614-48F8-B547-50EB16DCEDC6}" type="parTrans" cxnId="{96B9D3A3-73A5-4662-9B12-306554CC1F81}">
      <dgm:prSet/>
      <dgm:spPr/>
      <dgm:t>
        <a:bodyPr/>
        <a:lstStyle/>
        <a:p>
          <a:endParaRPr lang="en-GB"/>
        </a:p>
      </dgm:t>
    </dgm:pt>
    <dgm:pt modelId="{29EABDFD-C8F9-4702-89A6-C4B6156D374A}" type="sibTrans" cxnId="{96B9D3A3-73A5-4662-9B12-306554CC1F81}">
      <dgm:prSet/>
      <dgm:spPr/>
      <dgm:t>
        <a:bodyPr/>
        <a:lstStyle/>
        <a:p>
          <a:endParaRPr lang="en-GB"/>
        </a:p>
      </dgm:t>
    </dgm:pt>
    <dgm:pt modelId="{A6F0CE67-A6D1-4321-9A60-16FD9F69C428}">
      <dgm:prSet phldrT="[Text]"/>
      <dgm:spPr/>
      <dgm:t>
        <a:bodyPr/>
        <a:lstStyle/>
        <a:p>
          <a:r>
            <a:rPr lang="en-GB" dirty="0"/>
            <a:t>Safety planning</a:t>
          </a:r>
        </a:p>
      </dgm:t>
    </dgm:pt>
    <dgm:pt modelId="{8879A5DC-342B-4833-A031-9DCDB6E9D8E0}" type="parTrans" cxnId="{0731057B-9BAC-4CF3-8A6B-E233A7865028}">
      <dgm:prSet/>
      <dgm:spPr/>
      <dgm:t>
        <a:bodyPr/>
        <a:lstStyle/>
        <a:p>
          <a:endParaRPr lang="en-GB"/>
        </a:p>
      </dgm:t>
    </dgm:pt>
    <dgm:pt modelId="{3DC10B51-E413-45E0-9DFF-966AB5C49BD0}" type="sibTrans" cxnId="{0731057B-9BAC-4CF3-8A6B-E233A7865028}">
      <dgm:prSet/>
      <dgm:spPr/>
      <dgm:t>
        <a:bodyPr/>
        <a:lstStyle/>
        <a:p>
          <a:endParaRPr lang="en-GB"/>
        </a:p>
      </dgm:t>
    </dgm:pt>
    <dgm:pt modelId="{34C95EBC-72FD-43B1-B27E-2A8CB6E40EDF}">
      <dgm:prSet phldrT="[Text]"/>
      <dgm:spPr/>
      <dgm:t>
        <a:bodyPr/>
        <a:lstStyle/>
        <a:p>
          <a:r>
            <a:rPr lang="en-GB" dirty="0"/>
            <a:t>Comprehensive assessment</a:t>
          </a:r>
        </a:p>
      </dgm:t>
    </dgm:pt>
    <dgm:pt modelId="{1F5FC166-D116-4A4A-8BE2-09C48FBA3D75}" type="parTrans" cxnId="{D0E83E74-E100-42BD-8ED1-211AA815505F}">
      <dgm:prSet/>
      <dgm:spPr/>
      <dgm:t>
        <a:bodyPr/>
        <a:lstStyle/>
        <a:p>
          <a:endParaRPr lang="en-GB"/>
        </a:p>
      </dgm:t>
    </dgm:pt>
    <dgm:pt modelId="{C2F44569-66D7-45D1-9CB5-BFED18F27C02}" type="sibTrans" cxnId="{D0E83E74-E100-42BD-8ED1-211AA815505F}">
      <dgm:prSet/>
      <dgm:spPr/>
      <dgm:t>
        <a:bodyPr/>
        <a:lstStyle/>
        <a:p>
          <a:endParaRPr lang="en-GB"/>
        </a:p>
      </dgm:t>
    </dgm:pt>
    <dgm:pt modelId="{530A2578-5994-449E-AE5A-145F44531385}">
      <dgm:prSet phldrT="[Text]"/>
      <dgm:spPr/>
      <dgm:t>
        <a:bodyPr/>
        <a:lstStyle/>
        <a:p>
          <a:r>
            <a:rPr lang="en-GB" dirty="0"/>
            <a:t>Case closure / aftercare</a:t>
          </a:r>
        </a:p>
      </dgm:t>
    </dgm:pt>
    <dgm:pt modelId="{31F88DC6-430F-4122-B8AF-C82A752FE0E2}" type="parTrans" cxnId="{65F44F8D-8CAA-4390-9470-3FBBF31E843E}">
      <dgm:prSet/>
      <dgm:spPr/>
      <dgm:t>
        <a:bodyPr/>
        <a:lstStyle/>
        <a:p>
          <a:endParaRPr lang="en-GB"/>
        </a:p>
      </dgm:t>
    </dgm:pt>
    <dgm:pt modelId="{81A6C15F-C1B9-4710-8FB6-B2634A0E2530}" type="sibTrans" cxnId="{65F44F8D-8CAA-4390-9470-3FBBF31E843E}">
      <dgm:prSet/>
      <dgm:spPr/>
      <dgm:t>
        <a:bodyPr/>
        <a:lstStyle/>
        <a:p>
          <a:endParaRPr lang="en-GB"/>
        </a:p>
      </dgm:t>
    </dgm:pt>
    <dgm:pt modelId="{BEAA90BD-D8A7-4694-9BA3-DB3905088DEF}">
      <dgm:prSet phldrT="[Text]"/>
      <dgm:spPr/>
      <dgm:t>
        <a:bodyPr/>
        <a:lstStyle/>
        <a:p>
          <a:r>
            <a:rPr lang="en-GB" dirty="0"/>
            <a:t>Interventions</a:t>
          </a:r>
        </a:p>
      </dgm:t>
    </dgm:pt>
    <dgm:pt modelId="{51ECB503-FF88-4DE0-9B0B-DE8612E2C4CF}" type="parTrans" cxnId="{CCC7DEDC-A63B-4175-9A63-C439B603991F}">
      <dgm:prSet/>
      <dgm:spPr/>
      <dgm:t>
        <a:bodyPr/>
        <a:lstStyle/>
        <a:p>
          <a:endParaRPr lang="en-GB"/>
        </a:p>
      </dgm:t>
    </dgm:pt>
    <dgm:pt modelId="{85734978-59E2-4A3D-B8CA-BBC3C951A79E}" type="sibTrans" cxnId="{CCC7DEDC-A63B-4175-9A63-C439B603991F}">
      <dgm:prSet/>
      <dgm:spPr/>
      <dgm:t>
        <a:bodyPr/>
        <a:lstStyle/>
        <a:p>
          <a:endParaRPr lang="en-GB"/>
        </a:p>
      </dgm:t>
    </dgm:pt>
    <dgm:pt modelId="{8C2EE279-518E-469F-9B7D-F9A9B928CC24}" type="pres">
      <dgm:prSet presAssocID="{CF83B234-C33D-4B17-BCA8-F95E17867659}" presName="rootnode" presStyleCnt="0">
        <dgm:presLayoutVars>
          <dgm:chMax/>
          <dgm:chPref/>
          <dgm:dir/>
          <dgm:animLvl val="lvl"/>
        </dgm:presLayoutVars>
      </dgm:prSet>
      <dgm:spPr/>
    </dgm:pt>
    <dgm:pt modelId="{D3CA3638-0740-40FF-BB92-BA0600F37324}" type="pres">
      <dgm:prSet presAssocID="{A877C1E4-CADF-40F1-B844-275ECEC59AC0}" presName="composite" presStyleCnt="0"/>
      <dgm:spPr/>
    </dgm:pt>
    <dgm:pt modelId="{23ABBD57-D8EA-4AEC-99AD-0FAC63B8F269}" type="pres">
      <dgm:prSet presAssocID="{A877C1E4-CADF-40F1-B844-275ECEC59AC0}" presName="LShape" presStyleLbl="alignNode1" presStyleIdx="0" presStyleCnt="9"/>
      <dgm:spPr/>
    </dgm:pt>
    <dgm:pt modelId="{74DE206B-4E2E-40C5-B34A-D7A5C63DF76E}" type="pres">
      <dgm:prSet presAssocID="{A877C1E4-CADF-40F1-B844-275ECEC59AC0}" presName="ParentText" presStyleLbl="revTx" presStyleIdx="0" presStyleCnt="5">
        <dgm:presLayoutVars>
          <dgm:chMax val="0"/>
          <dgm:chPref val="0"/>
          <dgm:bulletEnabled val="1"/>
        </dgm:presLayoutVars>
      </dgm:prSet>
      <dgm:spPr/>
    </dgm:pt>
    <dgm:pt modelId="{0675D33C-28CE-4866-B762-CEA7748A40EE}" type="pres">
      <dgm:prSet presAssocID="{A877C1E4-CADF-40F1-B844-275ECEC59AC0}" presName="Triangle" presStyleLbl="alignNode1" presStyleIdx="1" presStyleCnt="9"/>
      <dgm:spPr/>
    </dgm:pt>
    <dgm:pt modelId="{59AC2A79-BC0A-429E-979E-BAE4FEF01B62}" type="pres">
      <dgm:prSet presAssocID="{29EABDFD-C8F9-4702-89A6-C4B6156D374A}" presName="sibTrans" presStyleCnt="0"/>
      <dgm:spPr/>
    </dgm:pt>
    <dgm:pt modelId="{13A33C16-40B5-4FF8-86C4-D2E0FE780F98}" type="pres">
      <dgm:prSet presAssocID="{29EABDFD-C8F9-4702-89A6-C4B6156D374A}" presName="space" presStyleCnt="0"/>
      <dgm:spPr/>
    </dgm:pt>
    <dgm:pt modelId="{5715DCEF-561D-429F-B0FB-EEB0E25F9C19}" type="pres">
      <dgm:prSet presAssocID="{A6F0CE67-A6D1-4321-9A60-16FD9F69C428}" presName="composite" presStyleCnt="0"/>
      <dgm:spPr/>
    </dgm:pt>
    <dgm:pt modelId="{2A7BBC71-256C-424D-AACF-C056F74A0AED}" type="pres">
      <dgm:prSet presAssocID="{A6F0CE67-A6D1-4321-9A60-16FD9F69C428}" presName="LShape" presStyleLbl="alignNode1" presStyleIdx="2" presStyleCnt="9"/>
      <dgm:spPr/>
    </dgm:pt>
    <dgm:pt modelId="{1C0A3CAF-D2C5-43F1-B81B-B3AF366ECAEC}" type="pres">
      <dgm:prSet presAssocID="{A6F0CE67-A6D1-4321-9A60-16FD9F69C428}" presName="ParentText" presStyleLbl="revTx" presStyleIdx="1" presStyleCnt="5">
        <dgm:presLayoutVars>
          <dgm:chMax val="0"/>
          <dgm:chPref val="0"/>
          <dgm:bulletEnabled val="1"/>
        </dgm:presLayoutVars>
      </dgm:prSet>
      <dgm:spPr/>
    </dgm:pt>
    <dgm:pt modelId="{A9FCAEF2-0F1D-4257-969E-F857D8305140}" type="pres">
      <dgm:prSet presAssocID="{A6F0CE67-A6D1-4321-9A60-16FD9F69C428}" presName="Triangle" presStyleLbl="alignNode1" presStyleIdx="3" presStyleCnt="9"/>
      <dgm:spPr/>
    </dgm:pt>
    <dgm:pt modelId="{A067EC0C-A24A-4B8C-A282-813F91337F1A}" type="pres">
      <dgm:prSet presAssocID="{3DC10B51-E413-45E0-9DFF-966AB5C49BD0}" presName="sibTrans" presStyleCnt="0"/>
      <dgm:spPr/>
    </dgm:pt>
    <dgm:pt modelId="{64627842-667F-4C81-91F3-54CC60FC2982}" type="pres">
      <dgm:prSet presAssocID="{3DC10B51-E413-45E0-9DFF-966AB5C49BD0}" presName="space" presStyleCnt="0"/>
      <dgm:spPr/>
    </dgm:pt>
    <dgm:pt modelId="{293C0B1A-77B8-4E72-B5B0-2A22CA74B0E3}" type="pres">
      <dgm:prSet presAssocID="{34C95EBC-72FD-43B1-B27E-2A8CB6E40EDF}" presName="composite" presStyleCnt="0"/>
      <dgm:spPr/>
    </dgm:pt>
    <dgm:pt modelId="{52C54C19-55C1-4CBA-B1B7-1C51A2B926C6}" type="pres">
      <dgm:prSet presAssocID="{34C95EBC-72FD-43B1-B27E-2A8CB6E40EDF}" presName="LShape" presStyleLbl="alignNode1" presStyleIdx="4" presStyleCnt="9"/>
      <dgm:spPr/>
    </dgm:pt>
    <dgm:pt modelId="{52DE8AA4-767B-4D79-9E65-1BD7D7F0CDA5}" type="pres">
      <dgm:prSet presAssocID="{34C95EBC-72FD-43B1-B27E-2A8CB6E40EDF}" presName="ParentText" presStyleLbl="revTx" presStyleIdx="2" presStyleCnt="5">
        <dgm:presLayoutVars>
          <dgm:chMax val="0"/>
          <dgm:chPref val="0"/>
          <dgm:bulletEnabled val="1"/>
        </dgm:presLayoutVars>
      </dgm:prSet>
      <dgm:spPr/>
    </dgm:pt>
    <dgm:pt modelId="{0211EA7B-9999-405B-9645-E3991D19DD28}" type="pres">
      <dgm:prSet presAssocID="{34C95EBC-72FD-43B1-B27E-2A8CB6E40EDF}" presName="Triangle" presStyleLbl="alignNode1" presStyleIdx="5" presStyleCnt="9"/>
      <dgm:spPr/>
    </dgm:pt>
    <dgm:pt modelId="{51B8E6CE-F0FC-4031-909A-1F8A352D3056}" type="pres">
      <dgm:prSet presAssocID="{C2F44569-66D7-45D1-9CB5-BFED18F27C02}" presName="sibTrans" presStyleCnt="0"/>
      <dgm:spPr/>
    </dgm:pt>
    <dgm:pt modelId="{4B78CB77-3703-4B05-9E28-565D7099446F}" type="pres">
      <dgm:prSet presAssocID="{C2F44569-66D7-45D1-9CB5-BFED18F27C02}" presName="space" presStyleCnt="0"/>
      <dgm:spPr/>
    </dgm:pt>
    <dgm:pt modelId="{32D625F2-2E6C-4AEF-B717-DF50569FFA93}" type="pres">
      <dgm:prSet presAssocID="{BEAA90BD-D8A7-4694-9BA3-DB3905088DEF}" presName="composite" presStyleCnt="0"/>
      <dgm:spPr/>
    </dgm:pt>
    <dgm:pt modelId="{057C8CAE-FCD8-4D0B-B359-BC7478AE19DD}" type="pres">
      <dgm:prSet presAssocID="{BEAA90BD-D8A7-4694-9BA3-DB3905088DEF}" presName="LShape" presStyleLbl="alignNode1" presStyleIdx="6" presStyleCnt="9"/>
      <dgm:spPr/>
    </dgm:pt>
    <dgm:pt modelId="{2F64AAE1-CD42-487A-9383-8855DEDDC5E8}" type="pres">
      <dgm:prSet presAssocID="{BEAA90BD-D8A7-4694-9BA3-DB3905088DEF}" presName="ParentText" presStyleLbl="revTx" presStyleIdx="3" presStyleCnt="5">
        <dgm:presLayoutVars>
          <dgm:chMax val="0"/>
          <dgm:chPref val="0"/>
          <dgm:bulletEnabled val="1"/>
        </dgm:presLayoutVars>
      </dgm:prSet>
      <dgm:spPr/>
    </dgm:pt>
    <dgm:pt modelId="{502465FF-4DE0-405E-8191-697CE2485265}" type="pres">
      <dgm:prSet presAssocID="{BEAA90BD-D8A7-4694-9BA3-DB3905088DEF}" presName="Triangle" presStyleLbl="alignNode1" presStyleIdx="7" presStyleCnt="9"/>
      <dgm:spPr/>
    </dgm:pt>
    <dgm:pt modelId="{DA9CDC84-6003-4C05-BECD-48EA715C435E}" type="pres">
      <dgm:prSet presAssocID="{85734978-59E2-4A3D-B8CA-BBC3C951A79E}" presName="sibTrans" presStyleCnt="0"/>
      <dgm:spPr/>
    </dgm:pt>
    <dgm:pt modelId="{B3BB8C5F-03EA-4E0D-AF43-27481DD85C9C}" type="pres">
      <dgm:prSet presAssocID="{85734978-59E2-4A3D-B8CA-BBC3C951A79E}" presName="space" presStyleCnt="0"/>
      <dgm:spPr/>
    </dgm:pt>
    <dgm:pt modelId="{21FE8F2A-FE8B-48FF-9051-5D22BA8D2047}" type="pres">
      <dgm:prSet presAssocID="{530A2578-5994-449E-AE5A-145F44531385}" presName="composite" presStyleCnt="0"/>
      <dgm:spPr/>
    </dgm:pt>
    <dgm:pt modelId="{805C9350-9AA8-437D-92FA-5E80E10563EB}" type="pres">
      <dgm:prSet presAssocID="{530A2578-5994-449E-AE5A-145F44531385}" presName="LShape" presStyleLbl="alignNode1" presStyleIdx="8" presStyleCnt="9"/>
      <dgm:spPr/>
    </dgm:pt>
    <dgm:pt modelId="{9C79CFDC-B063-4821-B98C-004C65FA3D4E}" type="pres">
      <dgm:prSet presAssocID="{530A2578-5994-449E-AE5A-145F44531385}" presName="ParentText" presStyleLbl="revTx" presStyleIdx="4" presStyleCnt="5">
        <dgm:presLayoutVars>
          <dgm:chMax val="0"/>
          <dgm:chPref val="0"/>
          <dgm:bulletEnabled val="1"/>
        </dgm:presLayoutVars>
      </dgm:prSet>
      <dgm:spPr/>
    </dgm:pt>
  </dgm:ptLst>
  <dgm:cxnLst>
    <dgm:cxn modelId="{E22F8E07-17B4-46B0-A995-BF46461FABD9}" type="presOf" srcId="{530A2578-5994-449E-AE5A-145F44531385}" destId="{9C79CFDC-B063-4821-B98C-004C65FA3D4E}" srcOrd="0" destOrd="0" presId="urn:microsoft.com/office/officeart/2009/3/layout/StepUpProcess"/>
    <dgm:cxn modelId="{D4FD130A-3C78-4C37-8E34-429884D2C33A}" type="presOf" srcId="{CF83B234-C33D-4B17-BCA8-F95E17867659}" destId="{8C2EE279-518E-469F-9B7D-F9A9B928CC24}" srcOrd="0" destOrd="0" presId="urn:microsoft.com/office/officeart/2009/3/layout/StepUpProcess"/>
    <dgm:cxn modelId="{E9C51871-BA84-4AAB-B8CE-02E80014EB8F}" type="presOf" srcId="{A877C1E4-CADF-40F1-B844-275ECEC59AC0}" destId="{74DE206B-4E2E-40C5-B34A-D7A5C63DF76E}" srcOrd="0" destOrd="0" presId="urn:microsoft.com/office/officeart/2009/3/layout/StepUpProcess"/>
    <dgm:cxn modelId="{D0E83E74-E100-42BD-8ED1-211AA815505F}" srcId="{CF83B234-C33D-4B17-BCA8-F95E17867659}" destId="{34C95EBC-72FD-43B1-B27E-2A8CB6E40EDF}" srcOrd="2" destOrd="0" parTransId="{1F5FC166-D116-4A4A-8BE2-09C48FBA3D75}" sibTransId="{C2F44569-66D7-45D1-9CB5-BFED18F27C02}"/>
    <dgm:cxn modelId="{0731057B-9BAC-4CF3-8A6B-E233A7865028}" srcId="{CF83B234-C33D-4B17-BCA8-F95E17867659}" destId="{A6F0CE67-A6D1-4321-9A60-16FD9F69C428}" srcOrd="1" destOrd="0" parTransId="{8879A5DC-342B-4833-A031-9DCDB6E9D8E0}" sibTransId="{3DC10B51-E413-45E0-9DFF-966AB5C49BD0}"/>
    <dgm:cxn modelId="{65F44F8D-8CAA-4390-9470-3FBBF31E843E}" srcId="{CF83B234-C33D-4B17-BCA8-F95E17867659}" destId="{530A2578-5994-449E-AE5A-145F44531385}" srcOrd="4" destOrd="0" parTransId="{31F88DC6-430F-4122-B8AF-C82A752FE0E2}" sibTransId="{81A6C15F-C1B9-4710-8FB6-B2634A0E2530}"/>
    <dgm:cxn modelId="{5DA39E8F-7975-45B3-A63B-2C95FACA3BA4}" type="presOf" srcId="{A6F0CE67-A6D1-4321-9A60-16FD9F69C428}" destId="{1C0A3CAF-D2C5-43F1-B81B-B3AF366ECAEC}" srcOrd="0" destOrd="0" presId="urn:microsoft.com/office/officeart/2009/3/layout/StepUpProcess"/>
    <dgm:cxn modelId="{2748FB95-5D6B-456E-A234-7D51DD7EB7C6}" type="presOf" srcId="{34C95EBC-72FD-43B1-B27E-2A8CB6E40EDF}" destId="{52DE8AA4-767B-4D79-9E65-1BD7D7F0CDA5}" srcOrd="0" destOrd="0" presId="urn:microsoft.com/office/officeart/2009/3/layout/StepUpProcess"/>
    <dgm:cxn modelId="{96B9D3A3-73A5-4662-9B12-306554CC1F81}" srcId="{CF83B234-C33D-4B17-BCA8-F95E17867659}" destId="{A877C1E4-CADF-40F1-B844-275ECEC59AC0}" srcOrd="0" destOrd="0" parTransId="{C02EBC35-1614-48F8-B547-50EB16DCEDC6}" sibTransId="{29EABDFD-C8F9-4702-89A6-C4B6156D374A}"/>
    <dgm:cxn modelId="{807B4EA6-0CC4-44BD-A653-1552279D5954}" type="presOf" srcId="{BEAA90BD-D8A7-4694-9BA3-DB3905088DEF}" destId="{2F64AAE1-CD42-487A-9383-8855DEDDC5E8}" srcOrd="0" destOrd="0" presId="urn:microsoft.com/office/officeart/2009/3/layout/StepUpProcess"/>
    <dgm:cxn modelId="{CCC7DEDC-A63B-4175-9A63-C439B603991F}" srcId="{CF83B234-C33D-4B17-BCA8-F95E17867659}" destId="{BEAA90BD-D8A7-4694-9BA3-DB3905088DEF}" srcOrd="3" destOrd="0" parTransId="{51ECB503-FF88-4DE0-9B0B-DE8612E2C4CF}" sibTransId="{85734978-59E2-4A3D-B8CA-BBC3C951A79E}"/>
    <dgm:cxn modelId="{7B2EF85B-5AC6-40E4-98D7-426CCB9A3C6C}" type="presParOf" srcId="{8C2EE279-518E-469F-9B7D-F9A9B928CC24}" destId="{D3CA3638-0740-40FF-BB92-BA0600F37324}" srcOrd="0" destOrd="0" presId="urn:microsoft.com/office/officeart/2009/3/layout/StepUpProcess"/>
    <dgm:cxn modelId="{8C6EAB75-C57E-4CFC-8ED9-1F763A83B994}" type="presParOf" srcId="{D3CA3638-0740-40FF-BB92-BA0600F37324}" destId="{23ABBD57-D8EA-4AEC-99AD-0FAC63B8F269}" srcOrd="0" destOrd="0" presId="urn:microsoft.com/office/officeart/2009/3/layout/StepUpProcess"/>
    <dgm:cxn modelId="{56192D25-50DB-4D7A-B43C-4AD30E9E3A05}" type="presParOf" srcId="{D3CA3638-0740-40FF-BB92-BA0600F37324}" destId="{74DE206B-4E2E-40C5-B34A-D7A5C63DF76E}" srcOrd="1" destOrd="0" presId="urn:microsoft.com/office/officeart/2009/3/layout/StepUpProcess"/>
    <dgm:cxn modelId="{3D7B6934-A57A-4EFB-8AD0-7FDD08A223CB}" type="presParOf" srcId="{D3CA3638-0740-40FF-BB92-BA0600F37324}" destId="{0675D33C-28CE-4866-B762-CEA7748A40EE}" srcOrd="2" destOrd="0" presId="urn:microsoft.com/office/officeart/2009/3/layout/StepUpProcess"/>
    <dgm:cxn modelId="{903B3FE2-6C6E-49AE-89A5-99E9270FF6B4}" type="presParOf" srcId="{8C2EE279-518E-469F-9B7D-F9A9B928CC24}" destId="{59AC2A79-BC0A-429E-979E-BAE4FEF01B62}" srcOrd="1" destOrd="0" presId="urn:microsoft.com/office/officeart/2009/3/layout/StepUpProcess"/>
    <dgm:cxn modelId="{792501CB-060F-412C-B692-7B874F8644F1}" type="presParOf" srcId="{59AC2A79-BC0A-429E-979E-BAE4FEF01B62}" destId="{13A33C16-40B5-4FF8-86C4-D2E0FE780F98}" srcOrd="0" destOrd="0" presId="urn:microsoft.com/office/officeart/2009/3/layout/StepUpProcess"/>
    <dgm:cxn modelId="{ECE60B03-4780-4473-BE0E-16ADAABC9709}" type="presParOf" srcId="{8C2EE279-518E-469F-9B7D-F9A9B928CC24}" destId="{5715DCEF-561D-429F-B0FB-EEB0E25F9C19}" srcOrd="2" destOrd="0" presId="urn:microsoft.com/office/officeart/2009/3/layout/StepUpProcess"/>
    <dgm:cxn modelId="{43A2119F-29E0-4DA4-949A-464674CB4847}" type="presParOf" srcId="{5715DCEF-561D-429F-B0FB-EEB0E25F9C19}" destId="{2A7BBC71-256C-424D-AACF-C056F74A0AED}" srcOrd="0" destOrd="0" presId="urn:microsoft.com/office/officeart/2009/3/layout/StepUpProcess"/>
    <dgm:cxn modelId="{EDE517E4-0CA2-4D6A-B97A-72DA67145C98}" type="presParOf" srcId="{5715DCEF-561D-429F-B0FB-EEB0E25F9C19}" destId="{1C0A3CAF-D2C5-43F1-B81B-B3AF366ECAEC}" srcOrd="1" destOrd="0" presId="urn:microsoft.com/office/officeart/2009/3/layout/StepUpProcess"/>
    <dgm:cxn modelId="{2D2A572C-DF9E-4FCE-9AEE-29EA9993049D}" type="presParOf" srcId="{5715DCEF-561D-429F-B0FB-EEB0E25F9C19}" destId="{A9FCAEF2-0F1D-4257-969E-F857D8305140}" srcOrd="2" destOrd="0" presId="urn:microsoft.com/office/officeart/2009/3/layout/StepUpProcess"/>
    <dgm:cxn modelId="{CB2FF08C-AF5A-4B9D-B690-038FB25B28B2}" type="presParOf" srcId="{8C2EE279-518E-469F-9B7D-F9A9B928CC24}" destId="{A067EC0C-A24A-4B8C-A282-813F91337F1A}" srcOrd="3" destOrd="0" presId="urn:microsoft.com/office/officeart/2009/3/layout/StepUpProcess"/>
    <dgm:cxn modelId="{63550083-314E-4B60-8694-4768ADCC5A58}" type="presParOf" srcId="{A067EC0C-A24A-4B8C-A282-813F91337F1A}" destId="{64627842-667F-4C81-91F3-54CC60FC2982}" srcOrd="0" destOrd="0" presId="urn:microsoft.com/office/officeart/2009/3/layout/StepUpProcess"/>
    <dgm:cxn modelId="{C38ADC5B-EEDF-42F5-83C0-652AD61EA07D}" type="presParOf" srcId="{8C2EE279-518E-469F-9B7D-F9A9B928CC24}" destId="{293C0B1A-77B8-4E72-B5B0-2A22CA74B0E3}" srcOrd="4" destOrd="0" presId="urn:microsoft.com/office/officeart/2009/3/layout/StepUpProcess"/>
    <dgm:cxn modelId="{D5676439-F375-48D0-AB95-378C897956CE}" type="presParOf" srcId="{293C0B1A-77B8-4E72-B5B0-2A22CA74B0E3}" destId="{52C54C19-55C1-4CBA-B1B7-1C51A2B926C6}" srcOrd="0" destOrd="0" presId="urn:microsoft.com/office/officeart/2009/3/layout/StepUpProcess"/>
    <dgm:cxn modelId="{FDBF5E00-BAA5-41E7-8479-F8BF12C10AD5}" type="presParOf" srcId="{293C0B1A-77B8-4E72-B5B0-2A22CA74B0E3}" destId="{52DE8AA4-767B-4D79-9E65-1BD7D7F0CDA5}" srcOrd="1" destOrd="0" presId="urn:microsoft.com/office/officeart/2009/3/layout/StepUpProcess"/>
    <dgm:cxn modelId="{DD174FE7-5BDD-40D0-958F-9F0EA3F9A208}" type="presParOf" srcId="{293C0B1A-77B8-4E72-B5B0-2A22CA74B0E3}" destId="{0211EA7B-9999-405B-9645-E3991D19DD28}" srcOrd="2" destOrd="0" presId="urn:microsoft.com/office/officeart/2009/3/layout/StepUpProcess"/>
    <dgm:cxn modelId="{06CF6929-D49A-46C4-8C42-76303011E1E8}" type="presParOf" srcId="{8C2EE279-518E-469F-9B7D-F9A9B928CC24}" destId="{51B8E6CE-F0FC-4031-909A-1F8A352D3056}" srcOrd="5" destOrd="0" presId="urn:microsoft.com/office/officeart/2009/3/layout/StepUpProcess"/>
    <dgm:cxn modelId="{43106210-4587-44AC-8B1E-915806D89715}" type="presParOf" srcId="{51B8E6CE-F0FC-4031-909A-1F8A352D3056}" destId="{4B78CB77-3703-4B05-9E28-565D7099446F}" srcOrd="0" destOrd="0" presId="urn:microsoft.com/office/officeart/2009/3/layout/StepUpProcess"/>
    <dgm:cxn modelId="{3B6934EC-396B-4008-893E-FEB34CE70D4C}" type="presParOf" srcId="{8C2EE279-518E-469F-9B7D-F9A9B928CC24}" destId="{32D625F2-2E6C-4AEF-B717-DF50569FFA93}" srcOrd="6" destOrd="0" presId="urn:microsoft.com/office/officeart/2009/3/layout/StepUpProcess"/>
    <dgm:cxn modelId="{98AE4EF9-28FF-4DB4-98DE-C3CB6E99412F}" type="presParOf" srcId="{32D625F2-2E6C-4AEF-B717-DF50569FFA93}" destId="{057C8CAE-FCD8-4D0B-B359-BC7478AE19DD}" srcOrd="0" destOrd="0" presId="urn:microsoft.com/office/officeart/2009/3/layout/StepUpProcess"/>
    <dgm:cxn modelId="{E38E008A-94A8-45AA-9E3A-28FD0EFB0661}" type="presParOf" srcId="{32D625F2-2E6C-4AEF-B717-DF50569FFA93}" destId="{2F64AAE1-CD42-487A-9383-8855DEDDC5E8}" srcOrd="1" destOrd="0" presId="urn:microsoft.com/office/officeart/2009/3/layout/StepUpProcess"/>
    <dgm:cxn modelId="{BB28F089-7508-4DB0-9609-D0E478869796}" type="presParOf" srcId="{32D625F2-2E6C-4AEF-B717-DF50569FFA93}" destId="{502465FF-4DE0-405E-8191-697CE2485265}" srcOrd="2" destOrd="0" presId="urn:microsoft.com/office/officeart/2009/3/layout/StepUpProcess"/>
    <dgm:cxn modelId="{FF62A9F4-A807-4FB1-B2E8-8A63EB6ECD60}" type="presParOf" srcId="{8C2EE279-518E-469F-9B7D-F9A9B928CC24}" destId="{DA9CDC84-6003-4C05-BECD-48EA715C435E}" srcOrd="7" destOrd="0" presId="urn:microsoft.com/office/officeart/2009/3/layout/StepUpProcess"/>
    <dgm:cxn modelId="{DE9256EB-391A-4D60-A60D-E6F6D7FCC11C}" type="presParOf" srcId="{DA9CDC84-6003-4C05-BECD-48EA715C435E}" destId="{B3BB8C5F-03EA-4E0D-AF43-27481DD85C9C}" srcOrd="0" destOrd="0" presId="urn:microsoft.com/office/officeart/2009/3/layout/StepUpProcess"/>
    <dgm:cxn modelId="{DB8A63E1-6E36-439B-BECC-FCECA480F473}" type="presParOf" srcId="{8C2EE279-518E-469F-9B7D-F9A9B928CC24}" destId="{21FE8F2A-FE8B-48FF-9051-5D22BA8D2047}" srcOrd="8" destOrd="0" presId="urn:microsoft.com/office/officeart/2009/3/layout/StepUpProcess"/>
    <dgm:cxn modelId="{0107BABB-E6D9-480E-BDB5-48890BE9A0D5}" type="presParOf" srcId="{21FE8F2A-FE8B-48FF-9051-5D22BA8D2047}" destId="{805C9350-9AA8-437D-92FA-5E80E10563EB}" srcOrd="0" destOrd="0" presId="urn:microsoft.com/office/officeart/2009/3/layout/StepUpProcess"/>
    <dgm:cxn modelId="{AE005A22-53C5-42E1-91A7-2238D0829398}" type="presParOf" srcId="{21FE8F2A-FE8B-48FF-9051-5D22BA8D2047}" destId="{9C79CFDC-B063-4821-B98C-004C65FA3D4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4986F3-6D8A-48FB-8BFB-5E16F9A63EE0}" type="doc">
      <dgm:prSet loTypeId="urn:microsoft.com/office/officeart/2005/8/layout/vList4" loCatId="list" qsTypeId="urn:microsoft.com/office/officeart/2005/8/quickstyle/simple1" qsCatId="simple" csTypeId="urn:microsoft.com/office/officeart/2005/8/colors/accent2_3" csCatId="accent2" phldr="1"/>
      <dgm:spPr/>
    </dgm:pt>
    <dgm:pt modelId="{B570AB37-3A28-4186-866A-A5E47D7494AA}">
      <dgm:prSet phldrT="[Text]" custT="1"/>
      <dgm:spPr/>
      <dgm:t>
        <a:bodyPr/>
        <a:lstStyle/>
        <a:p>
          <a:r>
            <a:rPr lang="en-US" sz="1800" b="1" dirty="0"/>
            <a:t>The Survivors Trust </a:t>
          </a:r>
        </a:p>
        <a:p>
          <a:r>
            <a:rPr lang="en-US" sz="1400" dirty="0"/>
            <a:t>Find help, support and advice in your area: </a:t>
          </a:r>
          <a:r>
            <a:rPr lang="en-US" sz="1400" dirty="0">
              <a:hlinkClick xmlns:r="http://schemas.openxmlformats.org/officeDocument/2006/relationships" r:id="rId1"/>
            </a:rPr>
            <a:t>Survivors Trust directory of services.</a:t>
          </a:r>
          <a:endParaRPr lang="en-GB" sz="1400" dirty="0"/>
        </a:p>
      </dgm:t>
    </dgm:pt>
    <dgm:pt modelId="{5690FD79-2B03-4815-93C0-AFCFDFF28AD6}" type="parTrans" cxnId="{8CB780FC-52B3-4516-A6FB-B1294A2F97BA}">
      <dgm:prSet/>
      <dgm:spPr/>
      <dgm:t>
        <a:bodyPr/>
        <a:lstStyle/>
        <a:p>
          <a:endParaRPr lang="en-GB"/>
        </a:p>
      </dgm:t>
    </dgm:pt>
    <dgm:pt modelId="{D65A32FF-BF8A-4061-B33C-403F163A18BE}" type="sibTrans" cxnId="{8CB780FC-52B3-4516-A6FB-B1294A2F97BA}">
      <dgm:prSet/>
      <dgm:spPr/>
      <dgm:t>
        <a:bodyPr/>
        <a:lstStyle/>
        <a:p>
          <a:endParaRPr lang="en-GB"/>
        </a:p>
      </dgm:t>
    </dgm:pt>
    <dgm:pt modelId="{02B55003-5317-4BC9-A82A-DEE37D526854}">
      <dgm:prSet phldrT="[Text]" custT="1"/>
      <dgm:spPr/>
      <dgm:t>
        <a:bodyPr/>
        <a:lstStyle/>
        <a:p>
          <a:r>
            <a:rPr lang="en-US" sz="1800" b="1" dirty="0"/>
            <a:t>Rape Crisis helpline </a:t>
          </a:r>
          <a:r>
            <a:rPr lang="en-US" sz="1400" b="1" dirty="0">
              <a:hlinkClick xmlns:r="http://schemas.openxmlformats.org/officeDocument/2006/relationships" r:id="rId2"/>
            </a:rPr>
            <a:t>0808 802 9999</a:t>
          </a:r>
          <a:endParaRPr lang="en-US" sz="1400" b="1" dirty="0"/>
        </a:p>
        <a:p>
          <a:r>
            <a:rPr lang="en-GB" sz="1400" dirty="0">
              <a:hlinkClick xmlns:r="http://schemas.openxmlformats.org/officeDocument/2006/relationships" r:id="rId3"/>
            </a:rPr>
            <a:t>www.rapecrisis.org.uk</a:t>
          </a:r>
          <a:endParaRPr lang="en-GB" sz="1400" dirty="0"/>
        </a:p>
      </dgm:t>
    </dgm:pt>
    <dgm:pt modelId="{32E9FF3F-0E4C-4D20-BE96-20C9DD86F79A}" type="parTrans" cxnId="{418BCFAC-545E-4388-9A28-F4C5BDE0BA55}">
      <dgm:prSet/>
      <dgm:spPr/>
      <dgm:t>
        <a:bodyPr/>
        <a:lstStyle/>
        <a:p>
          <a:endParaRPr lang="en-GB"/>
        </a:p>
      </dgm:t>
    </dgm:pt>
    <dgm:pt modelId="{798AB0A7-6132-4F70-B405-E40176105839}" type="sibTrans" cxnId="{418BCFAC-545E-4388-9A28-F4C5BDE0BA55}">
      <dgm:prSet/>
      <dgm:spPr/>
      <dgm:t>
        <a:bodyPr/>
        <a:lstStyle/>
        <a:p>
          <a:endParaRPr lang="en-GB"/>
        </a:p>
      </dgm:t>
    </dgm:pt>
    <dgm:pt modelId="{FB80D1E1-0502-41F2-91C0-D6B9FBAB6BB4}">
      <dgm:prSet phldrT="[Text]" custT="1"/>
      <dgm:spPr/>
      <dgm:t>
        <a:bodyPr/>
        <a:lstStyle/>
        <a:p>
          <a:r>
            <a:rPr lang="en-US" sz="1800" b="1" dirty="0"/>
            <a:t>National Association for People Abused in Childhood </a:t>
          </a:r>
          <a:r>
            <a:rPr lang="en-US" sz="1400" b="1" dirty="0">
              <a:hlinkClick xmlns:r="http://schemas.openxmlformats.org/officeDocument/2006/relationships" r:id="rId4"/>
            </a:rPr>
            <a:t>0808 801 0331</a:t>
          </a:r>
          <a:endParaRPr lang="en-US" sz="1400" b="1" dirty="0"/>
        </a:p>
        <a:p>
          <a:r>
            <a:rPr lang="en-US" sz="1400" dirty="0">
              <a:hlinkClick xmlns:r="http://schemas.openxmlformats.org/officeDocument/2006/relationships" r:id="rId5"/>
            </a:rPr>
            <a:t>https://napac.org.uk/</a:t>
          </a:r>
          <a:endParaRPr lang="en-GB" sz="1400" dirty="0"/>
        </a:p>
      </dgm:t>
    </dgm:pt>
    <dgm:pt modelId="{2F7A621F-3A3D-4CCF-AC69-F6F87148E4C1}" type="parTrans" cxnId="{3D001886-43E5-4333-A992-9D40D86832DF}">
      <dgm:prSet/>
      <dgm:spPr/>
      <dgm:t>
        <a:bodyPr/>
        <a:lstStyle/>
        <a:p>
          <a:endParaRPr lang="en-GB"/>
        </a:p>
      </dgm:t>
    </dgm:pt>
    <dgm:pt modelId="{3FB96A90-77E8-4DE5-8C09-E9928FE1A017}" type="sibTrans" cxnId="{3D001886-43E5-4333-A992-9D40D86832DF}">
      <dgm:prSet/>
      <dgm:spPr/>
      <dgm:t>
        <a:bodyPr/>
        <a:lstStyle/>
        <a:p>
          <a:endParaRPr lang="en-GB"/>
        </a:p>
      </dgm:t>
    </dgm:pt>
    <dgm:pt modelId="{16E3720E-A13D-489B-A3C3-D47173FE92DD}">
      <dgm:prSet phldrT="[Text]" custT="1"/>
      <dgm:spPr/>
      <dgm:t>
        <a:bodyPr/>
        <a:lstStyle/>
        <a:p>
          <a:r>
            <a:rPr lang="en-US" sz="1800" b="1" dirty="0" err="1"/>
            <a:t>SurvivorsUK</a:t>
          </a:r>
          <a:r>
            <a:rPr lang="en-US" sz="1800" b="1" dirty="0"/>
            <a:t> </a:t>
          </a:r>
        </a:p>
        <a:p>
          <a:r>
            <a:rPr lang="en-US" sz="1400" dirty="0"/>
            <a:t>Online help for male survivors of sexual abuse and rape.</a:t>
          </a:r>
        </a:p>
        <a:p>
          <a:r>
            <a:rPr lang="en-GB" sz="1400" dirty="0">
              <a:hlinkClick xmlns:r="http://schemas.openxmlformats.org/officeDocument/2006/relationships" r:id="rId6"/>
            </a:rPr>
            <a:t>https://www.survivorsuk.org/ways-we-can-help/online-helpline</a:t>
          </a:r>
          <a:r>
            <a:rPr lang="en-GB" sz="1700" dirty="0">
              <a:hlinkClick xmlns:r="http://schemas.openxmlformats.org/officeDocument/2006/relationships" r:id="rId6"/>
            </a:rPr>
            <a:t>/</a:t>
          </a:r>
          <a:r>
            <a:rPr lang="en-GB" sz="1700" dirty="0"/>
            <a:t> </a:t>
          </a:r>
        </a:p>
      </dgm:t>
    </dgm:pt>
    <dgm:pt modelId="{64BD4E0B-18C8-4E47-9538-911346D25131}" type="parTrans" cxnId="{50CC2883-F540-492C-8B3E-105485783A4F}">
      <dgm:prSet/>
      <dgm:spPr/>
      <dgm:t>
        <a:bodyPr/>
        <a:lstStyle/>
        <a:p>
          <a:endParaRPr lang="en-GB"/>
        </a:p>
      </dgm:t>
    </dgm:pt>
    <dgm:pt modelId="{058B3D9B-3D1C-4F64-9892-C6B412369724}" type="sibTrans" cxnId="{50CC2883-F540-492C-8B3E-105485783A4F}">
      <dgm:prSet/>
      <dgm:spPr/>
      <dgm:t>
        <a:bodyPr/>
        <a:lstStyle/>
        <a:p>
          <a:endParaRPr lang="en-GB"/>
        </a:p>
      </dgm:t>
    </dgm:pt>
    <dgm:pt modelId="{26E812AE-965A-42D6-B0BC-D2E306999CB4}" type="pres">
      <dgm:prSet presAssocID="{4C4986F3-6D8A-48FB-8BFB-5E16F9A63EE0}" presName="linear" presStyleCnt="0">
        <dgm:presLayoutVars>
          <dgm:dir/>
          <dgm:resizeHandles val="exact"/>
        </dgm:presLayoutVars>
      </dgm:prSet>
      <dgm:spPr/>
    </dgm:pt>
    <dgm:pt modelId="{3A33606B-1B8D-45B0-8CE6-82C6F8A0EDE0}" type="pres">
      <dgm:prSet presAssocID="{B570AB37-3A28-4186-866A-A5E47D7494AA}" presName="comp" presStyleCnt="0"/>
      <dgm:spPr/>
    </dgm:pt>
    <dgm:pt modelId="{15BCA06B-8EB5-4605-A592-2FBAD8CD7463}" type="pres">
      <dgm:prSet presAssocID="{B570AB37-3A28-4186-866A-A5E47D7494AA}" presName="box" presStyleLbl="node1" presStyleIdx="0" presStyleCnt="4"/>
      <dgm:spPr/>
    </dgm:pt>
    <dgm:pt modelId="{EFB9A39A-EF04-49FE-881C-097943D2E5AD}" type="pres">
      <dgm:prSet presAssocID="{B570AB37-3A28-4186-866A-A5E47D7494AA}" presName="img" presStyleLbl="fgImgPlace1" presStyleIdx="0" presStyleCnt="4" custScaleX="77974"/>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17822" b="17822"/>
          </a:stretch>
        </a:blipFill>
      </dgm:spPr>
    </dgm:pt>
    <dgm:pt modelId="{538EFA2B-84CB-4D7F-B3CB-591EA7244E0B}" type="pres">
      <dgm:prSet presAssocID="{B570AB37-3A28-4186-866A-A5E47D7494AA}" presName="text" presStyleLbl="node1" presStyleIdx="0" presStyleCnt="4">
        <dgm:presLayoutVars>
          <dgm:bulletEnabled val="1"/>
        </dgm:presLayoutVars>
      </dgm:prSet>
      <dgm:spPr/>
    </dgm:pt>
    <dgm:pt modelId="{9142CAD0-404A-4C64-875A-278618B49506}" type="pres">
      <dgm:prSet presAssocID="{D65A32FF-BF8A-4061-B33C-403F163A18BE}" presName="spacer" presStyleCnt="0"/>
      <dgm:spPr/>
    </dgm:pt>
    <dgm:pt modelId="{BBB65DB5-D7EE-4420-9399-D83411B7813B}" type="pres">
      <dgm:prSet presAssocID="{02B55003-5317-4BC9-A82A-DEE37D526854}" presName="comp" presStyleCnt="0"/>
      <dgm:spPr/>
    </dgm:pt>
    <dgm:pt modelId="{A6838234-C145-4DB1-9E1F-090A3C851801}" type="pres">
      <dgm:prSet presAssocID="{02B55003-5317-4BC9-A82A-DEE37D526854}" presName="box" presStyleLbl="node1" presStyleIdx="1" presStyleCnt="4"/>
      <dgm:spPr/>
    </dgm:pt>
    <dgm:pt modelId="{C8EE556B-A325-41B9-8296-6D09F62A1B18}" type="pres">
      <dgm:prSet presAssocID="{02B55003-5317-4BC9-A82A-DEE37D526854}" presName="img" presStyleLbl="fgImgPlace1" presStyleIdx="1" presStyleCnt="4" custScaleX="74550"/>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19010" r="19010"/>
          </a:stretch>
        </a:blipFill>
      </dgm:spPr>
    </dgm:pt>
    <dgm:pt modelId="{53B2439C-258C-4DB5-8A1C-A1FCC85E6DD3}" type="pres">
      <dgm:prSet presAssocID="{02B55003-5317-4BC9-A82A-DEE37D526854}" presName="text" presStyleLbl="node1" presStyleIdx="1" presStyleCnt="4">
        <dgm:presLayoutVars>
          <dgm:bulletEnabled val="1"/>
        </dgm:presLayoutVars>
      </dgm:prSet>
      <dgm:spPr/>
    </dgm:pt>
    <dgm:pt modelId="{9EE405BD-3163-4574-8911-0B3A474CDCB2}" type="pres">
      <dgm:prSet presAssocID="{798AB0A7-6132-4F70-B405-E40176105839}" presName="spacer" presStyleCnt="0"/>
      <dgm:spPr/>
    </dgm:pt>
    <dgm:pt modelId="{BCC64467-B6AB-4C81-9EC1-4E1AA19B5F32}" type="pres">
      <dgm:prSet presAssocID="{FB80D1E1-0502-41F2-91C0-D6B9FBAB6BB4}" presName="comp" presStyleCnt="0"/>
      <dgm:spPr/>
    </dgm:pt>
    <dgm:pt modelId="{F1345D27-54C8-4668-8DE3-A8A405C2BE90}" type="pres">
      <dgm:prSet presAssocID="{FB80D1E1-0502-41F2-91C0-D6B9FBAB6BB4}" presName="box" presStyleLbl="node1" presStyleIdx="2" presStyleCnt="4"/>
      <dgm:spPr/>
    </dgm:pt>
    <dgm:pt modelId="{CF6A0EE6-87DD-41BD-80AB-8AA12DF7CB74}" type="pres">
      <dgm:prSet presAssocID="{FB80D1E1-0502-41F2-91C0-D6B9FBAB6BB4}" presName="img" presStyleLbl="fgImgPlace1" presStyleIdx="2" presStyleCnt="4" custScaleX="77974"/>
      <dgm:spPr>
        <a:blipFill dpi="0" rotWithShape="1">
          <a:blip xmlns:r="http://schemas.openxmlformats.org/officeDocument/2006/relationships" r:embed="rId9" cstate="print">
            <a:extLst>
              <a:ext uri="{28A0092B-C50C-407E-A947-70E740481C1C}">
                <a14:useLocalDpi xmlns:a14="http://schemas.microsoft.com/office/drawing/2010/main" val="0"/>
              </a:ext>
            </a:extLst>
          </a:blip>
          <a:srcRect/>
          <a:stretch>
            <a:fillRect t="7924" b="7924"/>
          </a:stretch>
        </a:blipFill>
      </dgm:spPr>
    </dgm:pt>
    <dgm:pt modelId="{7FCF56E9-18A2-4715-8F84-62E8A29DE6D7}" type="pres">
      <dgm:prSet presAssocID="{FB80D1E1-0502-41F2-91C0-D6B9FBAB6BB4}" presName="text" presStyleLbl="node1" presStyleIdx="2" presStyleCnt="4">
        <dgm:presLayoutVars>
          <dgm:bulletEnabled val="1"/>
        </dgm:presLayoutVars>
      </dgm:prSet>
      <dgm:spPr/>
    </dgm:pt>
    <dgm:pt modelId="{88DCDCD9-E9D3-46EC-908A-D5BBB49DB1C6}" type="pres">
      <dgm:prSet presAssocID="{3FB96A90-77E8-4DE5-8C09-E9928FE1A017}" presName="spacer" presStyleCnt="0"/>
      <dgm:spPr/>
    </dgm:pt>
    <dgm:pt modelId="{8348FAAB-516D-498E-8050-37268295F9D4}" type="pres">
      <dgm:prSet presAssocID="{16E3720E-A13D-489B-A3C3-D47173FE92DD}" presName="comp" presStyleCnt="0"/>
      <dgm:spPr/>
    </dgm:pt>
    <dgm:pt modelId="{26C975F8-54D2-454B-98BD-2106D1F03DA1}" type="pres">
      <dgm:prSet presAssocID="{16E3720E-A13D-489B-A3C3-D47173FE92DD}" presName="box" presStyleLbl="node1" presStyleIdx="3" presStyleCnt="4"/>
      <dgm:spPr/>
    </dgm:pt>
    <dgm:pt modelId="{502D2C15-9E85-4E81-A165-7F6A031263A3}" type="pres">
      <dgm:prSet presAssocID="{16E3720E-A13D-489B-A3C3-D47173FE92DD}" presName="img" presStyleLbl="fgImgPlace1" presStyleIdx="3" presStyleCnt="4" custScaleX="7968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t="-31000" b="-31000"/>
          </a:stretch>
        </a:blipFill>
      </dgm:spPr>
    </dgm:pt>
    <dgm:pt modelId="{472DF858-00BC-4A8B-9FBC-AB901314C846}" type="pres">
      <dgm:prSet presAssocID="{16E3720E-A13D-489B-A3C3-D47173FE92DD}" presName="text" presStyleLbl="node1" presStyleIdx="3" presStyleCnt="4">
        <dgm:presLayoutVars>
          <dgm:bulletEnabled val="1"/>
        </dgm:presLayoutVars>
      </dgm:prSet>
      <dgm:spPr/>
    </dgm:pt>
  </dgm:ptLst>
  <dgm:cxnLst>
    <dgm:cxn modelId="{E3CA3C04-F3F7-47DD-9EF7-6EB6CBB63CBA}" type="presOf" srcId="{B570AB37-3A28-4186-866A-A5E47D7494AA}" destId="{15BCA06B-8EB5-4605-A592-2FBAD8CD7463}" srcOrd="0" destOrd="0" presId="urn:microsoft.com/office/officeart/2005/8/layout/vList4"/>
    <dgm:cxn modelId="{EF593609-0BC4-4648-8647-63D3DF52707B}" type="presOf" srcId="{4C4986F3-6D8A-48FB-8BFB-5E16F9A63EE0}" destId="{26E812AE-965A-42D6-B0BC-D2E306999CB4}" srcOrd="0" destOrd="0" presId="urn:microsoft.com/office/officeart/2005/8/layout/vList4"/>
    <dgm:cxn modelId="{ED02D30D-2FDC-4884-9245-4E87F13D55F0}" type="presOf" srcId="{FB80D1E1-0502-41F2-91C0-D6B9FBAB6BB4}" destId="{F1345D27-54C8-4668-8DE3-A8A405C2BE90}" srcOrd="0" destOrd="0" presId="urn:microsoft.com/office/officeart/2005/8/layout/vList4"/>
    <dgm:cxn modelId="{F17B9A6F-3F3B-4A8A-8B86-B871C7DA8108}" type="presOf" srcId="{FB80D1E1-0502-41F2-91C0-D6B9FBAB6BB4}" destId="{7FCF56E9-18A2-4715-8F84-62E8A29DE6D7}" srcOrd="1" destOrd="0" presId="urn:microsoft.com/office/officeart/2005/8/layout/vList4"/>
    <dgm:cxn modelId="{8EB5DF78-3727-4CD4-BCFB-11B9CC189D31}" type="presOf" srcId="{02B55003-5317-4BC9-A82A-DEE37D526854}" destId="{53B2439C-258C-4DB5-8A1C-A1FCC85E6DD3}" srcOrd="1" destOrd="0" presId="urn:microsoft.com/office/officeart/2005/8/layout/vList4"/>
    <dgm:cxn modelId="{50CC2883-F540-492C-8B3E-105485783A4F}" srcId="{4C4986F3-6D8A-48FB-8BFB-5E16F9A63EE0}" destId="{16E3720E-A13D-489B-A3C3-D47173FE92DD}" srcOrd="3" destOrd="0" parTransId="{64BD4E0B-18C8-4E47-9538-911346D25131}" sibTransId="{058B3D9B-3D1C-4F64-9892-C6B412369724}"/>
    <dgm:cxn modelId="{3D001886-43E5-4333-A992-9D40D86832DF}" srcId="{4C4986F3-6D8A-48FB-8BFB-5E16F9A63EE0}" destId="{FB80D1E1-0502-41F2-91C0-D6B9FBAB6BB4}" srcOrd="2" destOrd="0" parTransId="{2F7A621F-3A3D-4CCF-AC69-F6F87148E4C1}" sibTransId="{3FB96A90-77E8-4DE5-8C09-E9928FE1A017}"/>
    <dgm:cxn modelId="{13C780A1-7E92-4553-969B-C7A240435538}" type="presOf" srcId="{02B55003-5317-4BC9-A82A-DEE37D526854}" destId="{A6838234-C145-4DB1-9E1F-090A3C851801}" srcOrd="0" destOrd="0" presId="urn:microsoft.com/office/officeart/2005/8/layout/vList4"/>
    <dgm:cxn modelId="{418BCFAC-545E-4388-9A28-F4C5BDE0BA55}" srcId="{4C4986F3-6D8A-48FB-8BFB-5E16F9A63EE0}" destId="{02B55003-5317-4BC9-A82A-DEE37D526854}" srcOrd="1" destOrd="0" parTransId="{32E9FF3F-0E4C-4D20-BE96-20C9DD86F79A}" sibTransId="{798AB0A7-6132-4F70-B405-E40176105839}"/>
    <dgm:cxn modelId="{981656C5-590A-4DC0-B34D-FABE28134F39}" type="presOf" srcId="{B570AB37-3A28-4186-866A-A5E47D7494AA}" destId="{538EFA2B-84CB-4D7F-B3CB-591EA7244E0B}" srcOrd="1" destOrd="0" presId="urn:microsoft.com/office/officeart/2005/8/layout/vList4"/>
    <dgm:cxn modelId="{79EA39D3-2B49-4CCA-A2BB-05B4283C7F9D}" type="presOf" srcId="{16E3720E-A13D-489B-A3C3-D47173FE92DD}" destId="{472DF858-00BC-4A8B-9FBC-AB901314C846}" srcOrd="1" destOrd="0" presId="urn:microsoft.com/office/officeart/2005/8/layout/vList4"/>
    <dgm:cxn modelId="{78A6ECD6-7E35-458B-BD40-3E574C4712E3}" type="presOf" srcId="{16E3720E-A13D-489B-A3C3-D47173FE92DD}" destId="{26C975F8-54D2-454B-98BD-2106D1F03DA1}" srcOrd="0" destOrd="0" presId="urn:microsoft.com/office/officeart/2005/8/layout/vList4"/>
    <dgm:cxn modelId="{8CB780FC-52B3-4516-A6FB-B1294A2F97BA}" srcId="{4C4986F3-6D8A-48FB-8BFB-5E16F9A63EE0}" destId="{B570AB37-3A28-4186-866A-A5E47D7494AA}" srcOrd="0" destOrd="0" parTransId="{5690FD79-2B03-4815-93C0-AFCFDFF28AD6}" sibTransId="{D65A32FF-BF8A-4061-B33C-403F163A18BE}"/>
    <dgm:cxn modelId="{B2292A1E-EF9A-4484-A780-3041C997CF62}" type="presParOf" srcId="{26E812AE-965A-42D6-B0BC-D2E306999CB4}" destId="{3A33606B-1B8D-45B0-8CE6-82C6F8A0EDE0}" srcOrd="0" destOrd="0" presId="urn:microsoft.com/office/officeart/2005/8/layout/vList4"/>
    <dgm:cxn modelId="{F69CB4D9-2223-4D75-89B0-5856868A5265}" type="presParOf" srcId="{3A33606B-1B8D-45B0-8CE6-82C6F8A0EDE0}" destId="{15BCA06B-8EB5-4605-A592-2FBAD8CD7463}" srcOrd="0" destOrd="0" presId="urn:microsoft.com/office/officeart/2005/8/layout/vList4"/>
    <dgm:cxn modelId="{C780340F-F412-4A96-9C0C-FF25B6F3D73C}" type="presParOf" srcId="{3A33606B-1B8D-45B0-8CE6-82C6F8A0EDE0}" destId="{EFB9A39A-EF04-49FE-881C-097943D2E5AD}" srcOrd="1" destOrd="0" presId="urn:microsoft.com/office/officeart/2005/8/layout/vList4"/>
    <dgm:cxn modelId="{C8FB27AA-04CC-43D4-8D72-B5D58A6D64E6}" type="presParOf" srcId="{3A33606B-1B8D-45B0-8CE6-82C6F8A0EDE0}" destId="{538EFA2B-84CB-4D7F-B3CB-591EA7244E0B}" srcOrd="2" destOrd="0" presId="urn:microsoft.com/office/officeart/2005/8/layout/vList4"/>
    <dgm:cxn modelId="{B2787210-4929-4186-AAA8-8A884A82B0EE}" type="presParOf" srcId="{26E812AE-965A-42D6-B0BC-D2E306999CB4}" destId="{9142CAD0-404A-4C64-875A-278618B49506}" srcOrd="1" destOrd="0" presId="urn:microsoft.com/office/officeart/2005/8/layout/vList4"/>
    <dgm:cxn modelId="{67BCC185-FAD2-4EAB-97EB-71695E259B0C}" type="presParOf" srcId="{26E812AE-965A-42D6-B0BC-D2E306999CB4}" destId="{BBB65DB5-D7EE-4420-9399-D83411B7813B}" srcOrd="2" destOrd="0" presId="urn:microsoft.com/office/officeart/2005/8/layout/vList4"/>
    <dgm:cxn modelId="{4D577492-A184-4165-B2A8-597631DD9622}" type="presParOf" srcId="{BBB65DB5-D7EE-4420-9399-D83411B7813B}" destId="{A6838234-C145-4DB1-9E1F-090A3C851801}" srcOrd="0" destOrd="0" presId="urn:microsoft.com/office/officeart/2005/8/layout/vList4"/>
    <dgm:cxn modelId="{79DA44BB-BAFC-4F01-83D9-118F794E637D}" type="presParOf" srcId="{BBB65DB5-D7EE-4420-9399-D83411B7813B}" destId="{C8EE556B-A325-41B9-8296-6D09F62A1B18}" srcOrd="1" destOrd="0" presId="urn:microsoft.com/office/officeart/2005/8/layout/vList4"/>
    <dgm:cxn modelId="{964E9605-098A-4784-9EE0-39BF20F64840}" type="presParOf" srcId="{BBB65DB5-D7EE-4420-9399-D83411B7813B}" destId="{53B2439C-258C-4DB5-8A1C-A1FCC85E6DD3}" srcOrd="2" destOrd="0" presId="urn:microsoft.com/office/officeart/2005/8/layout/vList4"/>
    <dgm:cxn modelId="{C44B7005-0B2B-4399-90BC-8C332092215E}" type="presParOf" srcId="{26E812AE-965A-42D6-B0BC-D2E306999CB4}" destId="{9EE405BD-3163-4574-8911-0B3A474CDCB2}" srcOrd="3" destOrd="0" presId="urn:microsoft.com/office/officeart/2005/8/layout/vList4"/>
    <dgm:cxn modelId="{5D7D85D2-FDF4-4391-9510-632920513244}" type="presParOf" srcId="{26E812AE-965A-42D6-B0BC-D2E306999CB4}" destId="{BCC64467-B6AB-4C81-9EC1-4E1AA19B5F32}" srcOrd="4" destOrd="0" presId="urn:microsoft.com/office/officeart/2005/8/layout/vList4"/>
    <dgm:cxn modelId="{AFDEEAAE-D9D5-403B-95EF-22C299D5665A}" type="presParOf" srcId="{BCC64467-B6AB-4C81-9EC1-4E1AA19B5F32}" destId="{F1345D27-54C8-4668-8DE3-A8A405C2BE90}" srcOrd="0" destOrd="0" presId="urn:microsoft.com/office/officeart/2005/8/layout/vList4"/>
    <dgm:cxn modelId="{3D3737C3-AC8D-4E58-AB8F-A4EE95F95BD0}" type="presParOf" srcId="{BCC64467-B6AB-4C81-9EC1-4E1AA19B5F32}" destId="{CF6A0EE6-87DD-41BD-80AB-8AA12DF7CB74}" srcOrd="1" destOrd="0" presId="urn:microsoft.com/office/officeart/2005/8/layout/vList4"/>
    <dgm:cxn modelId="{3DF68DCC-A47A-4534-BA4F-FDCB3DABEC28}" type="presParOf" srcId="{BCC64467-B6AB-4C81-9EC1-4E1AA19B5F32}" destId="{7FCF56E9-18A2-4715-8F84-62E8A29DE6D7}" srcOrd="2" destOrd="0" presId="urn:microsoft.com/office/officeart/2005/8/layout/vList4"/>
    <dgm:cxn modelId="{B80E701D-896D-4505-8AF5-73415DB18CB1}" type="presParOf" srcId="{26E812AE-965A-42D6-B0BC-D2E306999CB4}" destId="{88DCDCD9-E9D3-46EC-908A-D5BBB49DB1C6}" srcOrd="5" destOrd="0" presId="urn:microsoft.com/office/officeart/2005/8/layout/vList4"/>
    <dgm:cxn modelId="{455B8E5F-5DE3-4351-B4DA-98744A926221}" type="presParOf" srcId="{26E812AE-965A-42D6-B0BC-D2E306999CB4}" destId="{8348FAAB-516D-498E-8050-37268295F9D4}" srcOrd="6" destOrd="0" presId="urn:microsoft.com/office/officeart/2005/8/layout/vList4"/>
    <dgm:cxn modelId="{93074DF9-52AD-4152-A7DE-AB383C4AEB85}" type="presParOf" srcId="{8348FAAB-516D-498E-8050-37268295F9D4}" destId="{26C975F8-54D2-454B-98BD-2106D1F03DA1}" srcOrd="0" destOrd="0" presId="urn:microsoft.com/office/officeart/2005/8/layout/vList4"/>
    <dgm:cxn modelId="{ACACFCD6-4490-4741-AFBF-8220C0CE564A}" type="presParOf" srcId="{8348FAAB-516D-498E-8050-37268295F9D4}" destId="{502D2C15-9E85-4E81-A165-7F6A031263A3}" srcOrd="1" destOrd="0" presId="urn:microsoft.com/office/officeart/2005/8/layout/vList4"/>
    <dgm:cxn modelId="{0B22DE51-340D-42AC-A6FE-4D13572E8AEB}" type="presParOf" srcId="{8348FAAB-516D-498E-8050-37268295F9D4}" destId="{472DF858-00BC-4A8B-9FBC-AB901314C8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931A1-D530-45D8-A95B-47352D7757BE}">
      <dsp:nvSpPr>
        <dsp:cNvPr id="0" name=""/>
        <dsp:cNvSpPr/>
      </dsp:nvSpPr>
      <dsp:spPr>
        <a:xfrm>
          <a:off x="1124" y="782967"/>
          <a:ext cx="3945460" cy="2505367"/>
        </a:xfrm>
        <a:prstGeom prst="roundRect">
          <a:avLst>
            <a:gd name="adj" fmla="val 10000"/>
          </a:avLst>
        </a:prstGeom>
        <a:solidFill>
          <a:srgbClr val="009FB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4AE9B07-160F-40C1-BF6E-43E6CE3033FA}">
      <dsp:nvSpPr>
        <dsp:cNvPr id="0" name=""/>
        <dsp:cNvSpPr/>
      </dsp:nvSpPr>
      <dsp:spPr>
        <a:xfrm>
          <a:off x="439508" y="1199432"/>
          <a:ext cx="3945460" cy="2505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CB5517"/>
              </a:solidFill>
            </a:rPr>
            <a:t>The child who has harmed</a:t>
          </a:r>
          <a:endParaRPr lang="en-US" sz="1800" b="1" kern="1200" dirty="0">
            <a:solidFill>
              <a:srgbClr val="CB5517"/>
            </a:solidFill>
          </a:endParaRPr>
        </a:p>
      </dsp:txBody>
      <dsp:txXfrm>
        <a:off x="512888" y="1272812"/>
        <a:ext cx="3798700" cy="2358607"/>
      </dsp:txXfrm>
    </dsp:sp>
    <dsp:sp modelId="{2C77B4C7-3FA0-4B64-917E-DFEE7081FC84}">
      <dsp:nvSpPr>
        <dsp:cNvPr id="0" name=""/>
        <dsp:cNvSpPr/>
      </dsp:nvSpPr>
      <dsp:spPr>
        <a:xfrm>
          <a:off x="4823353" y="782967"/>
          <a:ext cx="3945460" cy="2505367"/>
        </a:xfrm>
        <a:prstGeom prst="roundRect">
          <a:avLst>
            <a:gd name="adj" fmla="val 10000"/>
          </a:avLst>
        </a:prstGeom>
        <a:solidFill>
          <a:srgbClr val="009FB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068565-74FD-45C5-858F-1D5E55898056}">
      <dsp:nvSpPr>
        <dsp:cNvPr id="0" name=""/>
        <dsp:cNvSpPr/>
      </dsp:nvSpPr>
      <dsp:spPr>
        <a:xfrm>
          <a:off x="5261738" y="1199432"/>
          <a:ext cx="3945460" cy="2505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CB5517"/>
              </a:solidFill>
            </a:rPr>
            <a:t>The child who has been harmed </a:t>
          </a:r>
          <a:endParaRPr lang="en-US" sz="1800" b="1" kern="1200" dirty="0">
            <a:solidFill>
              <a:srgbClr val="CB5517"/>
            </a:solidFill>
          </a:endParaRPr>
        </a:p>
      </dsp:txBody>
      <dsp:txXfrm>
        <a:off x="5335118" y="1272812"/>
        <a:ext cx="3798700" cy="2358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A2835-90A1-4C77-9D1E-1E53B89F5F66}">
      <dsp:nvSpPr>
        <dsp:cNvPr id="0" name=""/>
        <dsp:cNvSpPr/>
      </dsp:nvSpPr>
      <dsp:spPr>
        <a:xfrm>
          <a:off x="2320290" y="693528"/>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Neglect</a:t>
          </a:r>
        </a:p>
      </dsp:txBody>
      <dsp:txXfrm>
        <a:off x="2320290" y="693528"/>
        <a:ext cx="2105818" cy="1263491"/>
      </dsp:txXfrm>
    </dsp:sp>
    <dsp:sp modelId="{11D1473A-C280-4BF5-A329-9032B1D1C35D}">
      <dsp:nvSpPr>
        <dsp:cNvPr id="0" name=""/>
        <dsp:cNvSpPr/>
      </dsp:nvSpPr>
      <dsp:spPr>
        <a:xfrm>
          <a:off x="3889" y="693528"/>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Own experiences of sexual abuse</a:t>
          </a:r>
        </a:p>
      </dsp:txBody>
      <dsp:txXfrm>
        <a:off x="3889" y="693528"/>
        <a:ext cx="2105818" cy="1263491"/>
      </dsp:txXfrm>
    </dsp:sp>
    <dsp:sp modelId="{C16AEA18-2FD4-42BD-ADF7-154A7F910A41}">
      <dsp:nvSpPr>
        <dsp:cNvPr id="0" name=""/>
        <dsp:cNvSpPr/>
      </dsp:nvSpPr>
      <dsp:spPr>
        <a:xfrm>
          <a:off x="4636690" y="676256"/>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Parental experience of sexual abuse</a:t>
          </a:r>
        </a:p>
      </dsp:txBody>
      <dsp:txXfrm>
        <a:off x="4636690" y="676256"/>
        <a:ext cx="2105818" cy="1263491"/>
      </dsp:txXfrm>
    </dsp:sp>
    <dsp:sp modelId="{A31F8981-A307-4B49-8907-379B97E2E42F}">
      <dsp:nvSpPr>
        <dsp:cNvPr id="0" name=""/>
        <dsp:cNvSpPr/>
      </dsp:nvSpPr>
      <dsp:spPr>
        <a:xfrm>
          <a:off x="6953091" y="676256"/>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Inappropriate boundaries at home</a:t>
          </a:r>
        </a:p>
      </dsp:txBody>
      <dsp:txXfrm>
        <a:off x="6953091" y="676256"/>
        <a:ext cx="2105818" cy="1263491"/>
      </dsp:txXfrm>
    </dsp:sp>
    <dsp:sp modelId="{98A6F670-E11A-4173-A8E9-12AC71DD2D58}">
      <dsp:nvSpPr>
        <dsp:cNvPr id="0" name=""/>
        <dsp:cNvSpPr/>
      </dsp:nvSpPr>
      <dsp:spPr>
        <a:xfrm>
          <a:off x="7001293" y="2184056"/>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Learning disability</a:t>
          </a:r>
        </a:p>
      </dsp:txBody>
      <dsp:txXfrm>
        <a:off x="7001293" y="2184056"/>
        <a:ext cx="2105818" cy="1263491"/>
      </dsp:txXfrm>
    </dsp:sp>
    <dsp:sp modelId="{DEDCEAAF-CFCD-425B-8579-C325972A1BE1}">
      <dsp:nvSpPr>
        <dsp:cNvPr id="0" name=""/>
        <dsp:cNvSpPr/>
      </dsp:nvSpPr>
      <dsp:spPr>
        <a:xfrm>
          <a:off x="3889" y="2150329"/>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Part of wider disruptive behaviour</a:t>
          </a:r>
        </a:p>
      </dsp:txBody>
      <dsp:txXfrm>
        <a:off x="3889" y="2150329"/>
        <a:ext cx="2105818" cy="1263491"/>
      </dsp:txXfrm>
    </dsp:sp>
    <dsp:sp modelId="{C68A008F-B652-4603-B6B7-20B5FCB79E7D}">
      <dsp:nvSpPr>
        <dsp:cNvPr id="0" name=""/>
        <dsp:cNvSpPr/>
      </dsp:nvSpPr>
      <dsp:spPr>
        <a:xfrm>
          <a:off x="2320289" y="2150329"/>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Witnessing domestic violence </a:t>
          </a:r>
        </a:p>
      </dsp:txBody>
      <dsp:txXfrm>
        <a:off x="2320289" y="2150329"/>
        <a:ext cx="2105818" cy="1263491"/>
      </dsp:txXfrm>
    </dsp:sp>
    <dsp:sp modelId="{D9419240-6FA6-47F4-8E1D-071720C19B08}">
      <dsp:nvSpPr>
        <dsp:cNvPr id="0" name=""/>
        <dsp:cNvSpPr/>
      </dsp:nvSpPr>
      <dsp:spPr>
        <a:xfrm>
          <a:off x="4636690" y="2150329"/>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Discontinuity of care</a:t>
          </a:r>
        </a:p>
      </dsp:txBody>
      <dsp:txXfrm>
        <a:off x="4636690" y="2150329"/>
        <a:ext cx="2105818" cy="1263491"/>
      </dsp:txXfrm>
    </dsp:sp>
    <dsp:sp modelId="{AEE23E54-B6C0-4EAE-BF6D-976081858E32}">
      <dsp:nvSpPr>
        <dsp:cNvPr id="0" name=""/>
        <dsp:cNvSpPr/>
      </dsp:nvSpPr>
      <dsp:spPr>
        <a:xfrm>
          <a:off x="9173782" y="638094"/>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Lack of supervision</a:t>
          </a:r>
        </a:p>
      </dsp:txBody>
      <dsp:txXfrm>
        <a:off x="9173782" y="638094"/>
        <a:ext cx="2105818" cy="1263491"/>
      </dsp:txXfrm>
    </dsp:sp>
    <dsp:sp modelId="{7AD1F16A-6E97-4729-839A-7E22D7B4B658}">
      <dsp:nvSpPr>
        <dsp:cNvPr id="0" name=""/>
        <dsp:cNvSpPr/>
      </dsp:nvSpPr>
      <dsp:spPr>
        <a:xfrm>
          <a:off x="9269491" y="2150329"/>
          <a:ext cx="2105818" cy="1263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Jealousy of siblings</a:t>
          </a:r>
        </a:p>
      </dsp:txBody>
      <dsp:txXfrm>
        <a:off x="9269491" y="2150329"/>
        <a:ext cx="2105818" cy="1263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8A58-4AA5-44BF-B6F3-55A8A2677794}">
      <dsp:nvSpPr>
        <dsp:cNvPr id="0" name=""/>
        <dsp:cNvSpPr/>
      </dsp:nvSpPr>
      <dsp:spPr>
        <a:xfrm>
          <a:off x="0" y="451425"/>
          <a:ext cx="8935190"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Normative sexual interactions</a:t>
          </a:r>
          <a:r>
            <a:rPr lang="en-GB" sz="1800" kern="1200" dirty="0"/>
            <a:t> </a:t>
          </a:r>
          <a:r>
            <a:rPr lang="en-GB" sz="1800" b="1" kern="1200" dirty="0"/>
            <a:t>between siblings</a:t>
          </a:r>
          <a:endParaRPr lang="en-GB" sz="1800" kern="1200" dirty="0"/>
        </a:p>
      </dsp:txBody>
      <dsp:txXfrm>
        <a:off x="41123" y="492548"/>
        <a:ext cx="8852944" cy="760154"/>
      </dsp:txXfrm>
    </dsp:sp>
    <dsp:sp modelId="{82B82C71-F488-4A14-9F13-85F51DEFA991}">
      <dsp:nvSpPr>
        <dsp:cNvPr id="0" name=""/>
        <dsp:cNvSpPr/>
      </dsp:nvSpPr>
      <dsp:spPr>
        <a:xfrm>
          <a:off x="0" y="890411"/>
          <a:ext cx="893519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9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890411"/>
        <a:ext cx="8935190" cy="745200"/>
      </dsp:txXfrm>
    </dsp:sp>
    <dsp:sp modelId="{D3A610C2-2E5B-42BE-9044-1A049DE88195}">
      <dsp:nvSpPr>
        <dsp:cNvPr id="0" name=""/>
        <dsp:cNvSpPr/>
      </dsp:nvSpPr>
      <dsp:spPr>
        <a:xfrm>
          <a:off x="0" y="1635611"/>
          <a:ext cx="8935190" cy="8424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Inappropriate or problematic sexual behaviour</a:t>
          </a:r>
          <a:r>
            <a:rPr lang="en-GB" sz="1800" kern="1200" dirty="0"/>
            <a:t> </a:t>
          </a:r>
          <a:r>
            <a:rPr lang="en-GB" sz="1800" b="1" kern="1200" dirty="0"/>
            <a:t>involving siblings</a:t>
          </a:r>
          <a:endParaRPr lang="en-GB" sz="1800" kern="1200" dirty="0"/>
        </a:p>
      </dsp:txBody>
      <dsp:txXfrm>
        <a:off x="41123" y="1676734"/>
        <a:ext cx="8852944" cy="760154"/>
      </dsp:txXfrm>
    </dsp:sp>
    <dsp:sp modelId="{E871EAAC-44D2-4E04-B852-952764E4FEA2}">
      <dsp:nvSpPr>
        <dsp:cNvPr id="0" name=""/>
        <dsp:cNvSpPr/>
      </dsp:nvSpPr>
      <dsp:spPr>
        <a:xfrm>
          <a:off x="0" y="2478011"/>
          <a:ext cx="893519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9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2478011"/>
        <a:ext cx="8935190" cy="745200"/>
      </dsp:txXfrm>
    </dsp:sp>
    <dsp:sp modelId="{382BA380-058D-4364-9EA3-76CB63D86708}">
      <dsp:nvSpPr>
        <dsp:cNvPr id="0" name=""/>
        <dsp:cNvSpPr/>
      </dsp:nvSpPr>
      <dsp:spPr>
        <a:xfrm>
          <a:off x="0" y="2847623"/>
          <a:ext cx="8935190" cy="842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Sibling sexual abuse</a:t>
          </a:r>
          <a:endParaRPr lang="en-GB" sz="1800" kern="1200" dirty="0"/>
        </a:p>
      </dsp:txBody>
      <dsp:txXfrm>
        <a:off x="41123" y="2888746"/>
        <a:ext cx="8852944" cy="760154"/>
      </dsp:txXfrm>
    </dsp:sp>
    <dsp:sp modelId="{EDB44E4E-3FB7-48FA-BA2C-8E40E37EA9CF}">
      <dsp:nvSpPr>
        <dsp:cNvPr id="0" name=""/>
        <dsp:cNvSpPr/>
      </dsp:nvSpPr>
      <dsp:spPr>
        <a:xfrm>
          <a:off x="0" y="4065611"/>
          <a:ext cx="893519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9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dsp:txBody>
      <dsp:txXfrm>
        <a:off x="0" y="4065611"/>
        <a:ext cx="8935190" cy="74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4C0C-7C5E-4C03-AA61-F028C59DC01B}">
      <dsp:nvSpPr>
        <dsp:cNvPr id="0" name=""/>
        <dsp:cNvSpPr/>
      </dsp:nvSpPr>
      <dsp:spPr>
        <a:xfrm>
          <a:off x="0" y="7462"/>
          <a:ext cx="9172697" cy="561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Potential to be just as harmful as parental abuse</a:t>
          </a:r>
        </a:p>
      </dsp:txBody>
      <dsp:txXfrm>
        <a:off x="27415" y="34877"/>
        <a:ext cx="9117867" cy="506770"/>
      </dsp:txXfrm>
    </dsp:sp>
    <dsp:sp modelId="{41297343-7618-4209-917F-66136FAE3D45}">
      <dsp:nvSpPr>
        <dsp:cNvPr id="0" name=""/>
        <dsp:cNvSpPr/>
      </dsp:nvSpPr>
      <dsp:spPr>
        <a:xfrm>
          <a:off x="0" y="655462"/>
          <a:ext cx="9172697" cy="56160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Short and long-term impact: physical &amp; mental health </a:t>
          </a:r>
        </a:p>
      </dsp:txBody>
      <dsp:txXfrm>
        <a:off x="27415" y="682877"/>
        <a:ext cx="9117867" cy="506770"/>
      </dsp:txXfrm>
    </dsp:sp>
    <dsp:sp modelId="{0551CF90-02B6-4813-B5AA-3471A90459BA}">
      <dsp:nvSpPr>
        <dsp:cNvPr id="0" name=""/>
        <dsp:cNvSpPr/>
      </dsp:nvSpPr>
      <dsp:spPr>
        <a:xfrm>
          <a:off x="0" y="1303462"/>
          <a:ext cx="9172697" cy="5616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Can lead to relationship difficulties throughout lifetimes</a:t>
          </a:r>
        </a:p>
      </dsp:txBody>
      <dsp:txXfrm>
        <a:off x="27415" y="1330877"/>
        <a:ext cx="9117867" cy="506770"/>
      </dsp:txXfrm>
    </dsp:sp>
    <dsp:sp modelId="{6CC78B52-9FA3-4392-BB4B-750BFA947446}">
      <dsp:nvSpPr>
        <dsp:cNvPr id="0" name=""/>
        <dsp:cNvSpPr/>
      </dsp:nvSpPr>
      <dsp:spPr>
        <a:xfrm>
          <a:off x="0" y="1951462"/>
          <a:ext cx="9172697" cy="5616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Impact may not be apparent until adulthood</a:t>
          </a:r>
        </a:p>
      </dsp:txBody>
      <dsp:txXfrm>
        <a:off x="27415" y="1978877"/>
        <a:ext cx="9117867" cy="506770"/>
      </dsp:txXfrm>
    </dsp:sp>
    <dsp:sp modelId="{0FDDF6EC-08C2-4063-8765-34AB88F0C632}">
      <dsp:nvSpPr>
        <dsp:cNvPr id="0" name=""/>
        <dsp:cNvSpPr/>
      </dsp:nvSpPr>
      <dsp:spPr>
        <a:xfrm>
          <a:off x="0" y="2599462"/>
          <a:ext cx="9172697" cy="5616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Doesn’t equally affect all involved</a:t>
          </a:r>
        </a:p>
      </dsp:txBody>
      <dsp:txXfrm>
        <a:off x="27415" y="2626877"/>
        <a:ext cx="9117867" cy="506770"/>
      </dsp:txXfrm>
    </dsp:sp>
    <dsp:sp modelId="{C4CFF4BC-C5D9-4662-BFD6-7BC64869248B}">
      <dsp:nvSpPr>
        <dsp:cNvPr id="0" name=""/>
        <dsp:cNvSpPr/>
      </dsp:nvSpPr>
      <dsp:spPr>
        <a:xfrm>
          <a:off x="0" y="3247462"/>
          <a:ext cx="9172697" cy="56160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Not acknowledging, or misplacing abuse, in a family can amplify the impact</a:t>
          </a:r>
        </a:p>
      </dsp:txBody>
      <dsp:txXfrm>
        <a:off x="27415" y="3274877"/>
        <a:ext cx="9117867" cy="506770"/>
      </dsp:txXfrm>
    </dsp:sp>
    <dsp:sp modelId="{BC7B0099-7A64-40CC-B145-FE106C2A70DC}">
      <dsp:nvSpPr>
        <dsp:cNvPr id="0" name=""/>
        <dsp:cNvSpPr/>
      </dsp:nvSpPr>
      <dsp:spPr>
        <a:xfrm>
          <a:off x="0" y="3895462"/>
          <a:ext cx="9172697" cy="561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Professionals must not make assumptions</a:t>
          </a:r>
        </a:p>
      </dsp:txBody>
      <dsp:txXfrm>
        <a:off x="27415" y="3922877"/>
        <a:ext cx="9117867"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BBD57-D8EA-4AEC-99AD-0FAC63B8F269}">
      <dsp:nvSpPr>
        <dsp:cNvPr id="0" name=""/>
        <dsp:cNvSpPr/>
      </dsp:nvSpPr>
      <dsp:spPr>
        <a:xfrm rot="5400000">
          <a:off x="387510" y="1985930"/>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E206B-4E2E-40C5-B34A-D7A5C63DF76E}">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Initial assessment </a:t>
          </a:r>
        </a:p>
      </dsp:txBody>
      <dsp:txXfrm>
        <a:off x="193008" y="2565237"/>
        <a:ext cx="1750432" cy="1534356"/>
      </dsp:txXfrm>
    </dsp:sp>
    <dsp:sp modelId="{0675D33C-28CE-4866-B762-CEA7748A40EE}">
      <dsp:nvSpPr>
        <dsp:cNvPr id="0" name=""/>
        <dsp:cNvSpPr/>
      </dsp:nvSpPr>
      <dsp:spPr>
        <a:xfrm>
          <a:off x="1613170" y="1843187"/>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BBC71-256C-424D-AACF-C056F74A0AED}">
      <dsp:nvSpPr>
        <dsp:cNvPr id="0" name=""/>
        <dsp:cNvSpPr/>
      </dsp:nvSpPr>
      <dsp:spPr>
        <a:xfrm rot="5400000">
          <a:off x="2530381" y="1455674"/>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3CAF-D2C5-43F1-B81B-B3AF366ECAEC}">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Safety planning</a:t>
          </a:r>
        </a:p>
      </dsp:txBody>
      <dsp:txXfrm>
        <a:off x="2335879" y="2034982"/>
        <a:ext cx="1750432" cy="1534356"/>
      </dsp:txXfrm>
    </dsp:sp>
    <dsp:sp modelId="{A9FCAEF2-0F1D-4257-969E-F857D8305140}">
      <dsp:nvSpPr>
        <dsp:cNvPr id="0" name=""/>
        <dsp:cNvSpPr/>
      </dsp:nvSpPr>
      <dsp:spPr>
        <a:xfrm>
          <a:off x="3756041" y="1312931"/>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54C19-55C1-4CBA-B1B7-1C51A2B926C6}">
      <dsp:nvSpPr>
        <dsp:cNvPr id="0" name=""/>
        <dsp:cNvSpPr/>
      </dsp:nvSpPr>
      <dsp:spPr>
        <a:xfrm rot="5400000">
          <a:off x="4673253" y="925418"/>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E8AA4-767B-4D79-9E65-1BD7D7F0CDA5}">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Comprehensive assessment</a:t>
          </a:r>
        </a:p>
      </dsp:txBody>
      <dsp:txXfrm>
        <a:off x="4478750" y="1504726"/>
        <a:ext cx="1750432" cy="1534356"/>
      </dsp:txXfrm>
    </dsp:sp>
    <dsp:sp modelId="{0211EA7B-9999-405B-9645-E3991D19DD28}">
      <dsp:nvSpPr>
        <dsp:cNvPr id="0" name=""/>
        <dsp:cNvSpPr/>
      </dsp:nvSpPr>
      <dsp:spPr>
        <a:xfrm>
          <a:off x="5898912" y="782676"/>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C8CAE-FCD8-4D0B-B359-BC7478AE19DD}">
      <dsp:nvSpPr>
        <dsp:cNvPr id="0" name=""/>
        <dsp:cNvSpPr/>
      </dsp:nvSpPr>
      <dsp:spPr>
        <a:xfrm rot="5400000">
          <a:off x="6816124" y="395163"/>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4AAE1-CD42-487A-9383-8855DEDDC5E8}">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Interventions</a:t>
          </a:r>
        </a:p>
      </dsp:txBody>
      <dsp:txXfrm>
        <a:off x="6621621" y="974470"/>
        <a:ext cx="1750432" cy="1534356"/>
      </dsp:txXfrm>
    </dsp:sp>
    <dsp:sp modelId="{502465FF-4DE0-405E-8191-697CE2485265}">
      <dsp:nvSpPr>
        <dsp:cNvPr id="0" name=""/>
        <dsp:cNvSpPr/>
      </dsp:nvSpPr>
      <dsp:spPr>
        <a:xfrm>
          <a:off x="8041783" y="252420"/>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C9350-9AA8-437D-92FA-5E80E10563EB}">
      <dsp:nvSpPr>
        <dsp:cNvPr id="0" name=""/>
        <dsp:cNvSpPr/>
      </dsp:nvSpPr>
      <dsp:spPr>
        <a:xfrm rot="5400000">
          <a:off x="8958995" y="-135092"/>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9CFDC-B063-4821-B98C-004C65FA3D4E}">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Case closure / aftercare</a:t>
          </a:r>
        </a:p>
      </dsp:txBody>
      <dsp:txXfrm>
        <a:off x="8764492" y="444215"/>
        <a:ext cx="1750432" cy="1534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A06B-8EB5-4605-A592-2FBAD8CD7463}">
      <dsp:nvSpPr>
        <dsp:cNvPr id="0" name=""/>
        <dsp:cNvSpPr/>
      </dsp:nvSpPr>
      <dsp:spPr>
        <a:xfrm>
          <a:off x="0" y="0"/>
          <a:ext cx="9162259" cy="110481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The Survivors Trust </a:t>
          </a:r>
        </a:p>
        <a:p>
          <a:pPr marL="0" lvl="0" indent="0" algn="l" defTabSz="800100">
            <a:lnSpc>
              <a:spcPct val="90000"/>
            </a:lnSpc>
            <a:spcBef>
              <a:spcPct val="0"/>
            </a:spcBef>
            <a:spcAft>
              <a:spcPct val="35000"/>
            </a:spcAft>
            <a:buNone/>
          </a:pPr>
          <a:r>
            <a:rPr lang="en-US" sz="1400" kern="1200" dirty="0"/>
            <a:t>Find help, support and advice in your area: </a:t>
          </a:r>
          <a:r>
            <a:rPr lang="en-US" sz="1400" kern="1200" dirty="0">
              <a:hlinkClick xmlns:r="http://schemas.openxmlformats.org/officeDocument/2006/relationships" r:id="rId1"/>
            </a:rPr>
            <a:t>Survivors Trust directory of services.</a:t>
          </a:r>
          <a:endParaRPr lang="en-GB" sz="1400" kern="1200" dirty="0"/>
        </a:p>
      </dsp:txBody>
      <dsp:txXfrm>
        <a:off x="1942933" y="0"/>
        <a:ext cx="7219325" cy="1104812"/>
      </dsp:txXfrm>
    </dsp:sp>
    <dsp:sp modelId="{EFB9A39A-EF04-49FE-881C-097943D2E5AD}">
      <dsp:nvSpPr>
        <dsp:cNvPr id="0" name=""/>
        <dsp:cNvSpPr/>
      </dsp:nvSpPr>
      <dsp:spPr>
        <a:xfrm>
          <a:off x="312289" y="110481"/>
          <a:ext cx="1428835" cy="88384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17822" b="1782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38234-C145-4DB1-9E1F-090A3C851801}">
      <dsp:nvSpPr>
        <dsp:cNvPr id="0" name=""/>
        <dsp:cNvSpPr/>
      </dsp:nvSpPr>
      <dsp:spPr>
        <a:xfrm>
          <a:off x="0" y="1215293"/>
          <a:ext cx="9162259" cy="1104812"/>
        </a:xfrm>
        <a:prstGeom prst="roundRect">
          <a:avLst>
            <a:gd name="adj" fmla="val 10000"/>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Rape Crisis helpline </a:t>
          </a:r>
          <a:r>
            <a:rPr lang="en-US" sz="1400" b="1" kern="1200" dirty="0">
              <a:hlinkClick xmlns:r="http://schemas.openxmlformats.org/officeDocument/2006/relationships" r:id="rId3"/>
            </a:rPr>
            <a:t>0808 802 9999</a:t>
          </a:r>
          <a:endParaRPr lang="en-US" sz="1400" b="1" kern="1200" dirty="0"/>
        </a:p>
        <a:p>
          <a:pPr marL="0" lvl="0" indent="0" algn="l" defTabSz="800100">
            <a:lnSpc>
              <a:spcPct val="90000"/>
            </a:lnSpc>
            <a:spcBef>
              <a:spcPct val="0"/>
            </a:spcBef>
            <a:spcAft>
              <a:spcPct val="35000"/>
            </a:spcAft>
            <a:buNone/>
          </a:pPr>
          <a:r>
            <a:rPr lang="en-GB" sz="1400" kern="1200" dirty="0">
              <a:hlinkClick xmlns:r="http://schemas.openxmlformats.org/officeDocument/2006/relationships" r:id="rId4"/>
            </a:rPr>
            <a:t>www.rapecrisis.org.uk</a:t>
          </a:r>
          <a:endParaRPr lang="en-GB" sz="1400" kern="1200" dirty="0"/>
        </a:p>
      </dsp:txBody>
      <dsp:txXfrm>
        <a:off x="1942933" y="1215293"/>
        <a:ext cx="7219325" cy="1104812"/>
      </dsp:txXfrm>
    </dsp:sp>
    <dsp:sp modelId="{C8EE556B-A325-41B9-8296-6D09F62A1B18}">
      <dsp:nvSpPr>
        <dsp:cNvPr id="0" name=""/>
        <dsp:cNvSpPr/>
      </dsp:nvSpPr>
      <dsp:spPr>
        <a:xfrm>
          <a:off x="343660" y="1325774"/>
          <a:ext cx="1366092" cy="883849"/>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9010" r="1901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345D27-54C8-4668-8DE3-A8A405C2BE90}">
      <dsp:nvSpPr>
        <dsp:cNvPr id="0" name=""/>
        <dsp:cNvSpPr/>
      </dsp:nvSpPr>
      <dsp:spPr>
        <a:xfrm>
          <a:off x="0" y="2430586"/>
          <a:ext cx="9162259" cy="1104812"/>
        </a:xfrm>
        <a:prstGeom prst="roundRect">
          <a:avLst>
            <a:gd name="adj" fmla="val 10000"/>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National Association for People Abused in Childhood </a:t>
          </a:r>
          <a:r>
            <a:rPr lang="en-US" sz="1400" b="1" kern="1200" dirty="0">
              <a:hlinkClick xmlns:r="http://schemas.openxmlformats.org/officeDocument/2006/relationships" r:id="rId6"/>
            </a:rPr>
            <a:t>0808 801 0331</a:t>
          </a:r>
          <a:endParaRPr lang="en-US" sz="1400" b="1" kern="1200" dirty="0"/>
        </a:p>
        <a:p>
          <a:pPr marL="0" lvl="0" indent="0" algn="l" defTabSz="800100">
            <a:lnSpc>
              <a:spcPct val="90000"/>
            </a:lnSpc>
            <a:spcBef>
              <a:spcPct val="0"/>
            </a:spcBef>
            <a:spcAft>
              <a:spcPct val="35000"/>
            </a:spcAft>
            <a:buNone/>
          </a:pPr>
          <a:r>
            <a:rPr lang="en-US" sz="1400" kern="1200" dirty="0">
              <a:hlinkClick xmlns:r="http://schemas.openxmlformats.org/officeDocument/2006/relationships" r:id="rId7"/>
            </a:rPr>
            <a:t>https://napac.org.uk/</a:t>
          </a:r>
          <a:endParaRPr lang="en-GB" sz="1400" kern="1200" dirty="0"/>
        </a:p>
      </dsp:txBody>
      <dsp:txXfrm>
        <a:off x="1942933" y="2430586"/>
        <a:ext cx="7219325" cy="1104812"/>
      </dsp:txXfrm>
    </dsp:sp>
    <dsp:sp modelId="{CF6A0EE6-87DD-41BD-80AB-8AA12DF7CB74}">
      <dsp:nvSpPr>
        <dsp:cNvPr id="0" name=""/>
        <dsp:cNvSpPr/>
      </dsp:nvSpPr>
      <dsp:spPr>
        <a:xfrm>
          <a:off x="312289" y="2541068"/>
          <a:ext cx="1428835" cy="883849"/>
        </a:xfrm>
        <a:prstGeom prst="roundRect">
          <a:avLst>
            <a:gd name="adj" fmla="val 10000"/>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t="7924" b="79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C975F8-54D2-454B-98BD-2106D1F03DA1}">
      <dsp:nvSpPr>
        <dsp:cNvPr id="0" name=""/>
        <dsp:cNvSpPr/>
      </dsp:nvSpPr>
      <dsp:spPr>
        <a:xfrm>
          <a:off x="0" y="3645880"/>
          <a:ext cx="9162259" cy="1104812"/>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t>SurvivorsUK</a:t>
          </a:r>
          <a:r>
            <a:rPr lang="en-US" sz="1800" b="1" kern="1200" dirty="0"/>
            <a:t> </a:t>
          </a:r>
        </a:p>
        <a:p>
          <a:pPr marL="0" lvl="0" indent="0" algn="l" defTabSz="800100">
            <a:lnSpc>
              <a:spcPct val="90000"/>
            </a:lnSpc>
            <a:spcBef>
              <a:spcPct val="0"/>
            </a:spcBef>
            <a:spcAft>
              <a:spcPct val="35000"/>
            </a:spcAft>
            <a:buNone/>
          </a:pPr>
          <a:r>
            <a:rPr lang="en-US" sz="1400" kern="1200" dirty="0"/>
            <a:t>Online help for male survivors of sexual abuse and rape.</a:t>
          </a:r>
        </a:p>
        <a:p>
          <a:pPr marL="0" lvl="0" indent="0" algn="l" defTabSz="800100">
            <a:lnSpc>
              <a:spcPct val="90000"/>
            </a:lnSpc>
            <a:spcBef>
              <a:spcPct val="0"/>
            </a:spcBef>
            <a:spcAft>
              <a:spcPct val="35000"/>
            </a:spcAft>
            <a:buNone/>
          </a:pPr>
          <a:r>
            <a:rPr lang="en-GB" sz="1400" kern="1200" dirty="0">
              <a:hlinkClick xmlns:r="http://schemas.openxmlformats.org/officeDocument/2006/relationships" r:id="rId9"/>
            </a:rPr>
            <a:t>https://www.survivorsuk.org/ways-we-can-help/online-helpline</a:t>
          </a:r>
          <a:r>
            <a:rPr lang="en-GB" sz="1700" kern="1200" dirty="0">
              <a:hlinkClick xmlns:r="http://schemas.openxmlformats.org/officeDocument/2006/relationships" r:id="rId9"/>
            </a:rPr>
            <a:t>/</a:t>
          </a:r>
          <a:r>
            <a:rPr lang="en-GB" sz="1700" kern="1200" dirty="0"/>
            <a:t> </a:t>
          </a:r>
        </a:p>
      </dsp:txBody>
      <dsp:txXfrm>
        <a:off x="1942933" y="3645880"/>
        <a:ext cx="7219325" cy="1104812"/>
      </dsp:txXfrm>
    </dsp:sp>
    <dsp:sp modelId="{502D2C15-9E85-4E81-A165-7F6A031263A3}">
      <dsp:nvSpPr>
        <dsp:cNvPr id="0" name=""/>
        <dsp:cNvSpPr/>
      </dsp:nvSpPr>
      <dsp:spPr>
        <a:xfrm>
          <a:off x="296603" y="3756361"/>
          <a:ext cx="1460207" cy="883849"/>
        </a:xfrm>
        <a:prstGeom prst="roundRect">
          <a:avLst>
            <a:gd name="adj" fmla="val 10000"/>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56F42-ECC8-0849-A42A-511C2AA7B511}"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E4177-BBDD-4F4E-9CC9-06BD7C3306E5}" type="slidenum">
              <a:rPr lang="en-US" smtClean="0"/>
              <a:t>‹#›</a:t>
            </a:fld>
            <a:endParaRPr lang="en-US"/>
          </a:p>
        </p:txBody>
      </p:sp>
    </p:spTree>
    <p:extLst>
      <p:ext uri="{BB962C8B-B14F-4D97-AF65-F5344CB8AC3E}">
        <p14:creationId xmlns:p14="http://schemas.microsoft.com/office/powerpoint/2010/main" val="243747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E4177-BBDD-4F4E-9CC9-06BD7C3306E5}" type="slidenum">
              <a:rPr lang="en-US" smtClean="0"/>
              <a:t>1</a:t>
            </a:fld>
            <a:endParaRPr lang="en-US"/>
          </a:p>
        </p:txBody>
      </p:sp>
    </p:spTree>
    <p:extLst>
      <p:ext uri="{BB962C8B-B14F-4D97-AF65-F5344CB8AC3E}">
        <p14:creationId xmlns:p14="http://schemas.microsoft.com/office/powerpoint/2010/main" val="124070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dirty="0"/>
              <a:t>Sibling sexual abuse is statistically associated with family environments characterised by disrupted living situations, poor family relationships, and unstable parental backgrounds</a:t>
            </a:r>
          </a:p>
          <a:p>
            <a:pPr eaLnBrk="1" hangingPunct="1"/>
            <a:r>
              <a:rPr lang="en-GB" dirty="0"/>
              <a:t>‣ Children who sexually abuse their siblings may often have experienced abuse and trauma themselves, and must be given support accordingly. </a:t>
            </a:r>
          </a:p>
          <a:p>
            <a:pPr eaLnBrk="1" hangingPunct="1"/>
            <a:r>
              <a:rPr lang="en-GB" dirty="0"/>
              <a:t>‣ This does not mean that sibling sexual abuse only takes place within the context of wider family difficulties – a child may have been abused outside the family and then re-enact this with their sibling, for example – but it does mean that both the sibling relationships and the wider family dynamics need to be explored in order to understand the pathway to sibling sexual abuse and to tailor appropriate interventions.</a:t>
            </a:r>
            <a:endParaRPr lang="en-GB" altLang="en-US" b="0" dirty="0">
              <a:latin typeface="Trebuchet MS" pitchFamily="34" charset="0"/>
            </a:endParaRPr>
          </a:p>
          <a:p>
            <a:pPr eaLnBrk="1" hangingPunct="1"/>
            <a:r>
              <a:rPr lang="en-GB" altLang="en-US" b="0" dirty="0">
                <a:latin typeface="Trebuchet MS" pitchFamily="34" charset="0"/>
              </a:rPr>
              <a:t>We know from Large scale pieces of research that the aetiology of HSB is complex and </a:t>
            </a:r>
            <a:r>
              <a:rPr lang="en-GB" altLang="en-US" b="0" dirty="0" err="1">
                <a:latin typeface="Trebuchet MS" pitchFamily="34" charset="0"/>
              </a:rPr>
              <a:t>mulit</a:t>
            </a:r>
            <a:r>
              <a:rPr lang="en-GB" altLang="en-US" b="0" dirty="0">
                <a:latin typeface="Trebuchet MS" pitchFamily="34" charset="0"/>
              </a:rPr>
              <a:t>-factorial.  </a:t>
            </a:r>
          </a:p>
          <a:p>
            <a:pPr eaLnBrk="1" hangingPunct="1"/>
            <a:r>
              <a:rPr lang="en-GB" altLang="en-US" b="0" dirty="0">
                <a:latin typeface="Trebuchet MS" pitchFamily="34" charset="0"/>
              </a:rPr>
              <a:t>Hackett (2013) – 66% had experienced some form of maltreatment.</a:t>
            </a:r>
          </a:p>
          <a:p>
            <a:pPr eaLnBrk="1" hangingPunct="1"/>
            <a:r>
              <a:rPr lang="en-GB" altLang="en-US" b="0" dirty="0" err="1">
                <a:latin typeface="Trebuchet MS" pitchFamily="34" charset="0"/>
              </a:rPr>
              <a:t>Lalumiere</a:t>
            </a:r>
            <a:r>
              <a:rPr lang="en-GB" altLang="en-US" b="0" dirty="0">
                <a:latin typeface="Trebuchet MS" pitchFamily="34" charset="0"/>
              </a:rPr>
              <a:t> (2010) – adolescents charged with an offence, 5x more likely to experienced sexual abuse than adolescents who committed a non-sexual offence. </a:t>
            </a:r>
          </a:p>
          <a:p>
            <a:pPr eaLnBrk="1" hangingPunct="1"/>
            <a:r>
              <a:rPr lang="en-GB" altLang="en-US" b="0" dirty="0" err="1">
                <a:latin typeface="Trebuchet MS" pitchFamily="34" charset="0"/>
              </a:rPr>
              <a:t>Latzman</a:t>
            </a:r>
            <a:r>
              <a:rPr lang="en-GB" altLang="en-US" b="0" dirty="0">
                <a:latin typeface="Trebuchet MS" pitchFamily="34" charset="0"/>
              </a:rPr>
              <a:t> et al 2011 – </a:t>
            </a:r>
            <a:r>
              <a:rPr lang="en-GB" altLang="en-US" b="0" dirty="0" err="1">
                <a:latin typeface="Trebuchet MS" pitchFamily="34" charset="0"/>
              </a:rPr>
              <a:t>yp</a:t>
            </a:r>
            <a:r>
              <a:rPr lang="en-GB" altLang="en-US" b="0" dirty="0">
                <a:latin typeface="Trebuchet MS" pitchFamily="34" charset="0"/>
              </a:rPr>
              <a:t> who sexually abuse siblings are more likely to have themselves experienced sexual abuse than other up who display HSB.</a:t>
            </a:r>
          </a:p>
          <a:p>
            <a:pPr eaLnBrk="1" hangingPunct="1"/>
            <a:endParaRPr lang="en-GB" altLang="en-US" b="0" dirty="0">
              <a:latin typeface="Trebuchet MS" pitchFamily="34" charset="0"/>
            </a:endParaRPr>
          </a:p>
          <a:p>
            <a:pPr eaLnBrk="1" hangingPunct="1"/>
            <a:r>
              <a:rPr lang="en-GB" altLang="en-US" b="0" dirty="0">
                <a:latin typeface="Trebuchet MS" pitchFamily="34" charset="0"/>
              </a:rPr>
              <a:t>Yates (2012) study of 34 boys drew a distinction between those who had abused siblings and those who had abused outside of family environment, and both.  No difference in history of CSA for sibling/community.  But mixed were more likely to have experienced </a:t>
            </a:r>
            <a:r>
              <a:rPr lang="en-GB" altLang="en-US" b="0" dirty="0" err="1">
                <a:latin typeface="Trebuchet MS" pitchFamily="34" charset="0"/>
              </a:rPr>
              <a:t>mulitip</a:t>
            </a:r>
            <a:r>
              <a:rPr lang="en-GB" altLang="en-US" b="0" dirty="0">
                <a:latin typeface="Trebuchet MS" pitchFamily="34" charset="0"/>
              </a:rPr>
              <a:t> form of trauma, incl. sexual abuse and to have begun their abuse earlier.  Boys in sibling only group were more likely to have been motivated to a use by intense feelings of </a:t>
            </a:r>
            <a:r>
              <a:rPr lang="en-GB" altLang="en-US" b="0" dirty="0" err="1">
                <a:latin typeface="Trebuchet MS" pitchFamily="34" charset="0"/>
              </a:rPr>
              <a:t>jealour</a:t>
            </a:r>
            <a:r>
              <a:rPr lang="en-GB" altLang="en-US" b="0" dirty="0">
                <a:latin typeface="Trebuchet MS" pitchFamily="34" charset="0"/>
              </a:rPr>
              <a:t> anger, and to have begun to abuse in adolescence.</a:t>
            </a:r>
          </a:p>
          <a:p>
            <a:pPr eaLnBrk="1" hangingPunct="1"/>
            <a:r>
              <a:rPr lang="en-GB" dirty="0"/>
              <a:t>While some caution is needed owing to the small sample size, this suggests that there may be two possible pathways into sibling sexual abuse: </a:t>
            </a:r>
          </a:p>
          <a:p>
            <a:pPr eaLnBrk="1" hangingPunct="1"/>
            <a:r>
              <a:rPr lang="en-GB" dirty="0"/>
              <a:t>‣ a trauma-related early onset route (where boys may be more likely to abuse both siblings and children in the community) </a:t>
            </a:r>
          </a:p>
          <a:p>
            <a:pPr eaLnBrk="1" hangingPunct="1"/>
            <a:r>
              <a:rPr lang="en-GB" dirty="0"/>
              <a:t>‣ a later-onset route related to power dynamics and sibling jealousy (where boys may be more likely to abuse only siblings). </a:t>
            </a:r>
          </a:p>
          <a:p>
            <a:pPr eaLnBrk="1" hangingPunct="1"/>
            <a:r>
              <a:rPr lang="en-GB" b="1" dirty="0"/>
              <a:t>Understanding these kinds of dynamics will have clear implications for risk assessment and for therapeutic responses in relation to the child who has harmed, the child who has been harmed, and the relationship between them. </a:t>
            </a:r>
          </a:p>
          <a:p>
            <a:pPr eaLnBrk="1" hangingPunct="1"/>
            <a:r>
              <a:rPr lang="en-GB" b="1" dirty="0"/>
              <a:t>Most studies of sibling sexual abuse focus on the characteristics of the child who has been harmed or the child who harms, to the detriment of exploring the relationship between them. Exploring this relationship will be important, both in understanding the causes and contexts of the abuse and in assessing the help the siblings may need to recover and restore a healthier relationship in the future. Yates (2018, 2020) found that social workers rarely considered the possibility that the quality of the sibling relationship might be a causal factor in the abuse, or that it might suffer as a consequence of the abuse. Often, therefore, decisions relating to sibling contact and living arrangements were made without considering their emotional impact upon either child.</a:t>
            </a:r>
            <a:endParaRPr lang="en-GB" altLang="en-US" b="1" dirty="0">
              <a:latin typeface="Trebuchet MS" pitchFamily="34" charset="0"/>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15</a:t>
            </a:fld>
            <a:endParaRPr lang="en-US"/>
          </a:p>
        </p:txBody>
      </p:sp>
    </p:spTree>
    <p:extLst>
      <p:ext uri="{BB962C8B-B14F-4D97-AF65-F5344CB8AC3E}">
        <p14:creationId xmlns:p14="http://schemas.microsoft.com/office/powerpoint/2010/main" val="130561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Normative behaviour can be described as an information-gathering process between children of a similar age, size and developmental status, provided it meets all these criteria:</a:t>
            </a:r>
          </a:p>
          <a:p>
            <a:endParaRPr lang="en-GB" sz="1200" dirty="0"/>
          </a:p>
          <a:p>
            <a:pPr marL="285750" indent="-285750">
              <a:buFont typeface="Arial" panose="020B0604020202020204" pitchFamily="34" charset="0"/>
              <a:buChar char="•"/>
            </a:pPr>
            <a:r>
              <a:rPr lang="en-GB" sz="1200" dirty="0"/>
              <a:t>It is voluntary, light-hearted and playful.</a:t>
            </a:r>
          </a:p>
          <a:p>
            <a:pPr marL="285750" indent="-285750">
              <a:buFont typeface="Arial" panose="020B0604020202020204" pitchFamily="34" charset="0"/>
              <a:buChar char="•"/>
            </a:pPr>
            <a:r>
              <a:rPr lang="en-GB" sz="1200" dirty="0"/>
              <a:t>It diminishes if the children are told to stop by an adult.</a:t>
            </a:r>
          </a:p>
          <a:p>
            <a:pPr marL="285750" indent="-285750">
              <a:buFont typeface="Arial" panose="020B0604020202020204" pitchFamily="34" charset="0"/>
              <a:buChar char="•"/>
            </a:pPr>
            <a:r>
              <a:rPr lang="en-GB" sz="1200" dirty="0"/>
              <a:t>It is balanced by a curiosity to explore all sorts of other things in the child’s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03D5A04-0BD2-4C4F-B397-B46A5D3B32E9}" type="slidenum">
              <a:rPr lang="en-US" smtClean="0"/>
              <a:t>16</a:t>
            </a:fld>
            <a:endParaRPr lang="en-US"/>
          </a:p>
        </p:txBody>
      </p:sp>
    </p:spTree>
    <p:extLst>
      <p:ext uri="{BB962C8B-B14F-4D97-AF65-F5344CB8AC3E}">
        <p14:creationId xmlns:p14="http://schemas.microsoft.com/office/powerpoint/2010/main" val="391837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understand problematic or abusive sexual behaviour involving siblings – we first need to understand a bit about sibling relationships in general </a:t>
            </a:r>
          </a:p>
          <a:p>
            <a:endParaRPr lang="en-GB" dirty="0"/>
          </a:p>
          <a:p>
            <a:r>
              <a:rPr lang="en-GB" sz="1200" b="0" i="0" u="none" strike="noStrike" kern="1200" baseline="0" dirty="0">
                <a:solidFill>
                  <a:schemeClr val="tx1"/>
                </a:solidFill>
                <a:latin typeface="+mn-lt"/>
                <a:ea typeface="+mn-ea"/>
                <a:cs typeface="+mn-cs"/>
              </a:rPr>
              <a:t>Sibling relationships are complex, they influence development and psychosocial functioning in a way that is likely to have a significant impact. Research tells us that our sibling relationships often outlast all other relationships including those with friends, parents or  partners.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 children, we may spend more of our free time with our siblings than with anyone else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you want to understand the function of any family we really need to look beyond how children are cared for by their parents or carers and consider how all individuals within the family interact ; their roles and</a:t>
            </a:r>
          </a:p>
          <a:p>
            <a:r>
              <a:rPr lang="en-GB" sz="1200" b="0" i="0" u="none" strike="noStrike" kern="1200" baseline="0" dirty="0">
                <a:solidFill>
                  <a:schemeClr val="tx1"/>
                </a:solidFill>
                <a:latin typeface="+mn-lt"/>
                <a:ea typeface="+mn-ea"/>
                <a:cs typeface="+mn-cs"/>
              </a:rPr>
              <a:t>statuses in different situations and contexts; relationships between the children in the family; the children’s understanding of those relationships; and the individual needs of each child within the family.</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18</a:t>
            </a:fld>
            <a:endParaRPr lang="en-US"/>
          </a:p>
        </p:txBody>
      </p:sp>
    </p:spTree>
    <p:extLst>
      <p:ext uri="{BB962C8B-B14F-4D97-AF65-F5344CB8AC3E}">
        <p14:creationId xmlns:p14="http://schemas.microsoft.com/office/powerpoint/2010/main" val="244152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Tend to be eroticised, transgressive, perhaps weird. But rarely traumatic. </a:t>
            </a:r>
          </a:p>
        </p:txBody>
      </p:sp>
      <p:sp>
        <p:nvSpPr>
          <p:cNvPr id="4" name="Slide Number Placeholder 3"/>
          <p:cNvSpPr>
            <a:spLocks noGrp="1"/>
          </p:cNvSpPr>
          <p:nvPr>
            <p:ph type="sldNum" sz="quarter" idx="5"/>
          </p:nvPr>
        </p:nvSpPr>
        <p:spPr/>
        <p:txBody>
          <a:bodyPr/>
          <a:lstStyle/>
          <a:p>
            <a:fld id="{F91E4177-BBDD-4F4E-9CC9-06BD7C3306E5}" type="slidenum">
              <a:rPr lang="en-US" smtClean="0"/>
              <a:t>19</a:t>
            </a:fld>
            <a:endParaRPr lang="en-US"/>
          </a:p>
        </p:txBody>
      </p:sp>
    </p:spTree>
    <p:extLst>
      <p:ext uri="{BB962C8B-B14F-4D97-AF65-F5344CB8AC3E}">
        <p14:creationId xmlns:p14="http://schemas.microsoft.com/office/powerpoint/2010/main" val="429192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3DD5AE-2E9D-41D3-A519-1B5602177F52}" type="slidenum">
              <a:rPr lang="en-GB" smtClean="0"/>
              <a:t>20</a:t>
            </a:fld>
            <a:endParaRPr lang="en-GB"/>
          </a:p>
        </p:txBody>
      </p:sp>
    </p:spTree>
    <p:extLst>
      <p:ext uri="{BB962C8B-B14F-4D97-AF65-F5344CB8AC3E}">
        <p14:creationId xmlns:p14="http://schemas.microsoft.com/office/powerpoint/2010/main" val="331283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kinds of situations are we talking about here. </a:t>
            </a:r>
          </a:p>
        </p:txBody>
      </p:sp>
      <p:sp>
        <p:nvSpPr>
          <p:cNvPr id="4" name="Slide Number Placeholder 3"/>
          <p:cNvSpPr>
            <a:spLocks noGrp="1"/>
          </p:cNvSpPr>
          <p:nvPr>
            <p:ph type="sldNum" sz="quarter" idx="5"/>
          </p:nvPr>
        </p:nvSpPr>
        <p:spPr/>
        <p:txBody>
          <a:bodyPr/>
          <a:lstStyle/>
          <a:p>
            <a:fld id="{893DD5AE-2E9D-41D3-A519-1B5602177F52}" type="slidenum">
              <a:rPr lang="en-GB" smtClean="0"/>
              <a:t>22</a:t>
            </a:fld>
            <a:endParaRPr lang="en-GB"/>
          </a:p>
        </p:txBody>
      </p:sp>
    </p:spTree>
    <p:extLst>
      <p:ext uri="{BB962C8B-B14F-4D97-AF65-F5344CB8AC3E}">
        <p14:creationId xmlns:p14="http://schemas.microsoft.com/office/powerpoint/2010/main" val="92377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3DD5AE-2E9D-41D3-A519-1B5602177F52}" type="slidenum">
              <a:rPr lang="en-GB" smtClean="0"/>
              <a:t>23</a:t>
            </a:fld>
            <a:endParaRPr lang="en-GB"/>
          </a:p>
        </p:txBody>
      </p:sp>
    </p:spTree>
    <p:extLst>
      <p:ext uri="{BB962C8B-B14F-4D97-AF65-F5344CB8AC3E}">
        <p14:creationId xmlns:p14="http://schemas.microsoft.com/office/powerpoint/2010/main" val="286930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0" dirty="0"/>
              <a:t>So, what do we understand about sibling sexual abuse?</a:t>
            </a:r>
          </a:p>
          <a:p>
            <a:pPr marL="0" indent="0">
              <a:buFont typeface="Arial" panose="020B0604020202020204" pitchFamily="34" charset="0"/>
              <a:buNone/>
            </a:pPr>
            <a:endParaRPr lang="en-GB" i="0" dirty="0"/>
          </a:p>
          <a:p>
            <a:pPr marL="228600" indent="-228600">
              <a:buFont typeface="Arial" panose="020B0604020202020204" pitchFamily="34" charset="0"/>
              <a:buAutoNum type="arabicParenR"/>
            </a:pPr>
            <a:r>
              <a:rPr lang="en-GB" b="1" i="1" dirty="0"/>
              <a:t>It is less likely to be disclosed than other forms of sexual abuse</a:t>
            </a:r>
          </a:p>
          <a:p>
            <a:pPr marL="0" indent="0">
              <a:buFont typeface="Arial" panose="020B0604020202020204" pitchFamily="34" charset="0"/>
              <a:buNone/>
            </a:pPr>
            <a:r>
              <a:rPr lang="en-GB" i="0" dirty="0"/>
              <a:t>ASK  - Why is that?</a:t>
            </a:r>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Age differences</a:t>
            </a:r>
          </a:p>
          <a:p>
            <a:pPr marL="0" indent="0">
              <a:buFont typeface="Arial" panose="020B0604020202020204" pitchFamily="34" charset="0"/>
              <a:buNone/>
            </a:pPr>
            <a:r>
              <a:rPr lang="en-GB" i="0" dirty="0"/>
              <a:t>Power imbalance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dirty="0"/>
              <a:t>Gender – particularly when </a:t>
            </a:r>
            <a:r>
              <a:rPr lang="en-GB" sz="1200" kern="1200" dirty="0">
                <a:solidFill>
                  <a:schemeClr val="tx1"/>
                </a:solidFill>
                <a:effectLst/>
                <a:latin typeface="+mn-lt"/>
                <a:ea typeface="+mn-ea"/>
                <a:cs typeface="+mn-cs"/>
              </a:rPr>
              <a:t>family, culture or religion sanction women and girls as being of lesser status than men and boys. Taboos and silencing within certain cultures may present additional barriers to disclosure.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kern="1200" dirty="0">
                <a:solidFill>
                  <a:schemeClr val="tx1"/>
                </a:solidFill>
                <a:effectLst/>
                <a:latin typeface="+mn-lt"/>
                <a:ea typeface="+mn-ea"/>
                <a:cs typeface="+mn-cs"/>
              </a:rPr>
              <a:t>2) </a:t>
            </a:r>
            <a:r>
              <a:rPr lang="en-GB" b="1" i="1" dirty="0"/>
              <a:t>The most common reported pattern of sibling sexual abuse involves an older brother abusing a younger sister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But this is not the only form of SSA and doesn’t only refer to biological siblings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3) Has the potential to be as harmful as sexual abuse by a parent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Should not be minimised by professionals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4) Entails a greater number of sexual acts over a longer period of time (in comparison to other HSB)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Sexual acts may include a whole range of behaviours such as the touching of genitals, masturbation, oral sex, penetration with fingers and objects, anal and vaginal rape, and behaviours with an online element such as sharing pornography and self-produced sexual images.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5) May start at an earlier age (in comparison to HSB) and is more likely to involve intercourse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Lack of supervision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Remember – sibling relationships generally happen away form the gaze of adults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r>
              <a:rPr lang="en-GB" b="1" i="1" dirty="0"/>
              <a:t>6) May involve technology</a:t>
            </a:r>
          </a:p>
          <a:p>
            <a:r>
              <a:rPr lang="en-GB" sz="1200" b="0" i="0" u="none" strike="noStrike" kern="1200" baseline="0" dirty="0">
                <a:solidFill>
                  <a:schemeClr val="tx1"/>
                </a:solidFill>
                <a:latin typeface="+mn-lt"/>
                <a:ea typeface="+mn-ea"/>
                <a:cs typeface="+mn-cs"/>
              </a:rPr>
              <a:t>Incidents involving smartphones and the filming and sharing of incidents of sibling sexual abuse, as well as livestreaming of abuse, are new forms of harm being identified by practitioners and agencies.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5) The impact may not be apparent until adulthood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Back to point 1 (less likely to be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24</a:t>
            </a:fld>
            <a:endParaRPr lang="en-US"/>
          </a:p>
        </p:txBody>
      </p:sp>
    </p:spTree>
    <p:extLst>
      <p:ext uri="{BB962C8B-B14F-4D97-AF65-F5344CB8AC3E}">
        <p14:creationId xmlns:p14="http://schemas.microsoft.com/office/powerpoint/2010/main" val="341260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25</a:t>
            </a:fld>
            <a:endParaRPr lang="en-US"/>
          </a:p>
        </p:txBody>
      </p:sp>
    </p:spTree>
    <p:extLst>
      <p:ext uri="{BB962C8B-B14F-4D97-AF65-F5344CB8AC3E}">
        <p14:creationId xmlns:p14="http://schemas.microsoft.com/office/powerpoint/2010/main" val="69224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GB" sz="1200" dirty="0"/>
              <a:t>Sibling sexual abuse has the potential to be every bit as harmful as sexual abuse by a parent; it can have both short- and long-term consequences for children’s physical and mental health, and lead to relationship difficulties throughout their lifetime. The impact may not be apparent until adulthood.</a:t>
            </a:r>
          </a:p>
          <a:p>
            <a:pPr marL="685800" indent="-685800">
              <a:buFont typeface="Arial" panose="020B0604020202020204" pitchFamily="34" charset="0"/>
              <a:buChar char="•"/>
            </a:pPr>
            <a:r>
              <a:rPr lang="en-GB" sz="1200" dirty="0"/>
              <a:t>As with other forms of child sexual abuse, sibling sexual abuse does not equally affect all those involved.</a:t>
            </a:r>
          </a:p>
          <a:p>
            <a:pPr marL="685800" indent="-685800">
              <a:buFont typeface="Arial" panose="020B0604020202020204" pitchFamily="34" charset="0"/>
              <a:buChar char="•"/>
            </a:pPr>
            <a:r>
              <a:rPr lang="en-GB" sz="1200" dirty="0"/>
              <a:t>Families who do not acknowledge the abuse or who misplace responsibility can significantly amplify the abuse’s impact.</a:t>
            </a:r>
          </a:p>
          <a:p>
            <a:pPr marL="685800" indent="-685800">
              <a:buFont typeface="Arial" panose="020B0604020202020204" pitchFamily="34" charset="0"/>
              <a:buChar char="•"/>
            </a:pPr>
            <a:r>
              <a:rPr lang="en-GB" sz="1200" dirty="0"/>
              <a:t>Professionals need to be careful not to make assumptions, but to assess the likely impact of sibling sexual abuse by considering its nature and duration, the context of sibling and family relations in which it has taken place, its meaning to the children involved, the responses of family members, and other protective and vulnerability factors.</a:t>
            </a:r>
            <a:endParaRPr lang="en-GB" b="1" dirty="0">
              <a:solidFill>
                <a:schemeClr val="tx2"/>
              </a:solidFill>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28</a:t>
            </a:fld>
            <a:endParaRPr lang="en-US"/>
          </a:p>
        </p:txBody>
      </p:sp>
    </p:spTree>
    <p:extLst>
      <p:ext uri="{BB962C8B-B14F-4D97-AF65-F5344CB8AC3E}">
        <p14:creationId xmlns:p14="http://schemas.microsoft.com/office/powerpoint/2010/main" val="424085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Be aware of the feelings and experiences of other delegates</a:t>
            </a:r>
          </a:p>
          <a:p>
            <a:pPr marL="301981" indent="-301981">
              <a:buFontTx/>
              <a:buChar char="-"/>
            </a:pPr>
            <a:r>
              <a:rPr lang="en-GB" dirty="0"/>
              <a:t>Don’t make assumptions about whether, or how, other people have experienced things</a:t>
            </a:r>
          </a:p>
          <a:p>
            <a:pPr marL="301981" indent="-301981">
              <a:buFontTx/>
              <a:buChar char="-"/>
            </a:pPr>
            <a:r>
              <a:rPr lang="en-GB" dirty="0"/>
              <a:t>Try not to engage in ‘othering’ language</a:t>
            </a:r>
          </a:p>
          <a:p>
            <a:pPr marL="301981" indent="-301981">
              <a:buFontTx/>
              <a:buChar char="-"/>
            </a:pPr>
            <a:r>
              <a:rPr lang="en-GB" dirty="0"/>
              <a:t>Speak/type respectfully about victim/survivors of sexual abuse</a:t>
            </a:r>
          </a:p>
          <a:p>
            <a:r>
              <a:rPr lang="en-GB" altLang="en-US" dirty="0"/>
              <a:t>Be kind to ourselves (personally and professionally)</a:t>
            </a:r>
          </a:p>
          <a:p>
            <a:pPr marL="602535" lvl="1" indent="-301981">
              <a:buFontTx/>
              <a:buChar char="-"/>
            </a:pPr>
            <a:r>
              <a:rPr lang="en-GB" dirty="0"/>
              <a:t>If we need a break from the material, then we can do this by leaving the session</a:t>
            </a:r>
          </a:p>
          <a:p>
            <a:pPr marL="602535" lvl="1" indent="-301981">
              <a:buFontTx/>
              <a:buChar char="-"/>
            </a:pPr>
            <a:r>
              <a:rPr lang="en-GB" dirty="0"/>
              <a:t>If we decide we can’t do this today, that’s okay</a:t>
            </a:r>
          </a:p>
          <a:p>
            <a:pPr marL="602535" lvl="1" indent="-301981">
              <a:buFontTx/>
              <a:buChar char="-"/>
            </a:pPr>
            <a:r>
              <a:rPr lang="en-GB" dirty="0"/>
              <a:t>Expect some impact from the material – ‘a normal response to abnormal experiences’</a:t>
            </a:r>
          </a:p>
          <a:p>
            <a:r>
              <a:rPr lang="en-GB" altLang="en-US" dirty="0"/>
              <a:t>Respect each other’s learning journey</a:t>
            </a:r>
          </a:p>
          <a:p>
            <a:pPr lvl="1">
              <a:spcBef>
                <a:spcPts val="1057"/>
              </a:spcBef>
              <a:buFontTx/>
              <a:buChar char="-"/>
            </a:pPr>
            <a:r>
              <a:rPr lang="en-GB" dirty="0"/>
              <a:t>There is no such thing as a stupid question – this is</a:t>
            </a:r>
          </a:p>
          <a:p>
            <a:pPr marL="280171" lvl="1">
              <a:spcBef>
                <a:spcPts val="1057"/>
              </a:spcBef>
            </a:pPr>
            <a:r>
              <a:rPr lang="en-GB" dirty="0"/>
              <a:t>the space to ask, clarify, discuss and get things wrong</a:t>
            </a:r>
          </a:p>
          <a:p>
            <a:r>
              <a:rPr lang="en-GB" altLang="en-US" dirty="0"/>
              <a:t>Contribute to discussion – be brave!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7CBBC-F4CC-4DA6-99DA-4C6FA52C4DA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8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91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the Family.</a:t>
            </a:r>
          </a:p>
          <a:p>
            <a:pPr marL="4191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41910"/>
            <a:r>
              <a:rPr lang="en-GB" sz="1200" dirty="0">
                <a:effectLst/>
                <a:latin typeface="Arial" panose="020B0604020202020204" pitchFamily="34" charset="0"/>
                <a:ea typeface="Times New Roman" panose="02020603050405020304" pitchFamily="18" charset="0"/>
              </a:rPr>
              <a:t>When we think about sexual abuse and its impact we often think about the impact of the abuse on the individual child – and as a result if we do anything with the family, we send the child off for individual intervention.  Actually, what many survivors tell us is that they were able to recover from the physical instances of the abuse, but not the impact the abuse had on every family relationship.  </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When abuse has taken place it is an absolute corruption of family relationships – non-abusing parents who feel so guilty they can no longer offer their children physical affection; parents who are angry with one another for not protecting their child; the parent whose own parent or family member has abused their child feeling guilty, or being blamed by association by the other parent; siblings who may already feel jealous of the attention the victim was getting and who now can’t see the alleged perpetrator feeling angry with the victim; siblings feeling guilty about not recognising the abuse or stopping it if they were aware of it; siblings who were made to be the ‘lookout’.  Many different ways in which family relationships are harmed significantly.  </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If we as professionals find it difficult to talk about sexual abuse, then we can pretty much guarantee that families won’t be talking about it either.  We can be good at talking to children on their own, or talking to parents on their own, but we need to get better at facilitating them to talk to one another.  So, for example, enabling a non-abusing parent to tell their child they didn’t know the abuse was happening (remember the abuser may have told the child their other parent knew), and that they are sorry.</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As abuse has harmed family relationships, we need to support families to heal family relationships.</a:t>
            </a:r>
          </a:p>
          <a:p>
            <a:pPr marL="41910"/>
            <a:endParaRPr lang="en-GB" sz="1200" dirty="0">
              <a:effectLst/>
              <a:latin typeface="Arial" panose="020B0604020202020204" pitchFamily="34"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Families affected by sibling sexual abuse may feel </a:t>
            </a:r>
          </a:p>
          <a:p>
            <a:pPr marL="41910"/>
            <a:endParaRPr lang="en-GB" sz="1200" dirty="0">
              <a:effectLst/>
              <a:latin typeface="Arial" panose="020B0604020202020204" pitchFamily="34" charset="0"/>
              <a:ea typeface="Times New Roman" panose="02020603050405020304" pitchFamily="18" charset="0"/>
            </a:endParaRPr>
          </a:p>
          <a:p>
            <a:r>
              <a:rPr lang="en-GB" sz="1200" b="1" dirty="0"/>
              <a:t>Out of control</a:t>
            </a:r>
          </a:p>
          <a:p>
            <a:r>
              <a:rPr lang="en-GB" sz="1200" b="1" dirty="0"/>
              <a:t>Powerless</a:t>
            </a:r>
          </a:p>
          <a:p>
            <a:r>
              <a:rPr lang="en-GB" sz="1200" b="1" dirty="0"/>
              <a:t>Fear</a:t>
            </a:r>
          </a:p>
          <a:p>
            <a:r>
              <a:rPr lang="en-GB" sz="1200" b="1" dirty="0"/>
              <a:t>Anger </a:t>
            </a:r>
          </a:p>
          <a:p>
            <a:r>
              <a:rPr lang="en-GB" sz="1200" b="1" dirty="0"/>
              <a:t>Anxiety</a:t>
            </a:r>
          </a:p>
          <a:p>
            <a:r>
              <a:rPr lang="en-GB" sz="1200" b="1" dirty="0"/>
              <a:t>Guilt</a:t>
            </a:r>
          </a:p>
          <a:p>
            <a:r>
              <a:rPr lang="en-GB" sz="1200" b="1" dirty="0"/>
              <a:t>Shame</a:t>
            </a:r>
          </a:p>
          <a:p>
            <a:r>
              <a:rPr lang="en-GB" sz="1200" b="1" dirty="0"/>
              <a:t>Shock</a:t>
            </a:r>
          </a:p>
          <a:p>
            <a:r>
              <a:rPr lang="en-GB" sz="1200" b="1" dirty="0"/>
              <a:t>Denial </a:t>
            </a:r>
          </a:p>
          <a:p>
            <a:r>
              <a:rPr lang="en-GB" sz="1200" b="1" dirty="0"/>
              <a:t>Overwhelmed</a:t>
            </a:r>
          </a:p>
          <a:p>
            <a:r>
              <a:rPr lang="en-GB" sz="1200" b="1" dirty="0"/>
              <a:t>Feeling like a failure</a:t>
            </a:r>
          </a:p>
          <a:p>
            <a:r>
              <a:rPr lang="en-GB" sz="1200" b="1" dirty="0"/>
              <a:t>Loss</a:t>
            </a:r>
          </a:p>
          <a:p>
            <a:r>
              <a:rPr lang="en-GB" sz="1200" b="1" dirty="0"/>
              <a:t>Grief </a:t>
            </a:r>
          </a:p>
          <a:p>
            <a:r>
              <a:rPr lang="en-GB" sz="1200" b="1" dirty="0"/>
              <a:t>Confusion </a:t>
            </a:r>
          </a:p>
          <a:p>
            <a:pPr marL="41910"/>
            <a:endParaRPr lang="en-GB" sz="1200" dirty="0">
              <a:effectLst/>
              <a:latin typeface="Arial" panose="020B0604020202020204" pitchFamily="34" charset="0"/>
              <a:ea typeface="Times New Roman" panose="02020603050405020304" pitchFamily="18" charset="0"/>
            </a:endParaRPr>
          </a:p>
          <a:p>
            <a:pPr marL="41910"/>
            <a:endParaRPr lang="en-GB" sz="1200" dirty="0">
              <a:effectLst/>
              <a:latin typeface="Arial" panose="020B0604020202020204" pitchFamily="34" charset="0"/>
              <a:ea typeface="Times New Roman" panose="02020603050405020304" pitchFamily="18" charset="0"/>
            </a:endParaRPr>
          </a:p>
          <a:p>
            <a:pPr marL="41910"/>
            <a:endParaRPr lang="en-GB" sz="1200" dirty="0">
              <a:effectLst/>
              <a:latin typeface="Times New Roman" panose="02020603050405020304" pitchFamily="18" charset="0"/>
              <a:ea typeface="Times New Roman" panose="02020603050405020304" pitchFamily="18" charset="0"/>
            </a:endParaRPr>
          </a:p>
          <a:p>
            <a:pPr marL="41910"/>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558D09DC-2FAF-4942-B6B5-AFF929D3D350}" type="slidenum">
              <a:rPr kumimoji="0" lang="en-GB" sz="1400" b="0" i="0" u="none" strike="noStrike" kern="1200" cap="none" spc="0" normalizeH="0" baseline="0" noProof="0">
                <a:ln>
                  <a:noFill/>
                </a:ln>
                <a:solidFill>
                  <a:prstClr val="black"/>
                </a:solidFill>
                <a:effectLst/>
                <a:uLnTx/>
                <a:uFillTx/>
                <a:latin typeface="Calibri"/>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90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particularly traumatising if parents have their own experiences of sexual abuse</a:t>
            </a:r>
          </a:p>
        </p:txBody>
      </p:sp>
      <p:sp>
        <p:nvSpPr>
          <p:cNvPr id="4" name="Slide Number Placeholder 3"/>
          <p:cNvSpPr>
            <a:spLocks noGrp="1"/>
          </p:cNvSpPr>
          <p:nvPr>
            <p:ph type="sldNum" sz="quarter" idx="5"/>
          </p:nvPr>
        </p:nvSpPr>
        <p:spPr/>
        <p:txBody>
          <a:bodyPr/>
          <a:lstStyle/>
          <a:p>
            <a:fld id="{903D5A04-0BD2-4C4F-B397-B46A5D3B32E9}" type="slidenum">
              <a:rPr lang="en-US" smtClean="0"/>
              <a:t>30</a:t>
            </a:fld>
            <a:endParaRPr lang="en-US"/>
          </a:p>
        </p:txBody>
      </p:sp>
    </p:spTree>
    <p:extLst>
      <p:ext uri="{BB962C8B-B14F-4D97-AF65-F5344CB8AC3E}">
        <p14:creationId xmlns:p14="http://schemas.microsoft.com/office/powerpoint/2010/main" val="3132359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3DD5AE-2E9D-41D3-A519-1B5602177F52}" type="slidenum">
              <a:rPr lang="en-GB" smtClean="0"/>
              <a:t>34</a:t>
            </a:fld>
            <a:endParaRPr lang="en-GB"/>
          </a:p>
        </p:txBody>
      </p:sp>
    </p:spTree>
    <p:extLst>
      <p:ext uri="{BB962C8B-B14F-4D97-AF65-F5344CB8AC3E}">
        <p14:creationId xmlns:p14="http://schemas.microsoft.com/office/powerpoint/2010/main" val="267157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3DD5AE-2E9D-41D3-A519-1B5602177F52}" type="slidenum">
              <a:rPr lang="en-GB" smtClean="0"/>
              <a:t>35</a:t>
            </a:fld>
            <a:endParaRPr lang="en-GB"/>
          </a:p>
        </p:txBody>
      </p:sp>
    </p:spTree>
    <p:extLst>
      <p:ext uri="{BB962C8B-B14F-4D97-AF65-F5344CB8AC3E}">
        <p14:creationId xmlns:p14="http://schemas.microsoft.com/office/powerpoint/2010/main" val="189316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a HSB provider you may wish to consider skills set / style of working </a:t>
            </a:r>
          </a:p>
        </p:txBody>
      </p:sp>
      <p:sp>
        <p:nvSpPr>
          <p:cNvPr id="4" name="Slide Number Placeholder 3"/>
          <p:cNvSpPr>
            <a:spLocks noGrp="1"/>
          </p:cNvSpPr>
          <p:nvPr>
            <p:ph type="sldNum" sz="quarter" idx="5"/>
          </p:nvPr>
        </p:nvSpPr>
        <p:spPr/>
        <p:txBody>
          <a:bodyPr/>
          <a:lstStyle/>
          <a:p>
            <a:fld id="{893DD5AE-2E9D-41D3-A519-1B5602177F52}" type="slidenum">
              <a:rPr lang="en-GB" smtClean="0"/>
              <a:t>36</a:t>
            </a:fld>
            <a:endParaRPr lang="en-GB"/>
          </a:p>
        </p:txBody>
      </p:sp>
    </p:spTree>
    <p:extLst>
      <p:ext uri="{BB962C8B-B14F-4D97-AF65-F5344CB8AC3E}">
        <p14:creationId xmlns:p14="http://schemas.microsoft.com/office/powerpoint/2010/main" val="253422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38</a:t>
            </a:fld>
            <a:endParaRPr lang="en-US"/>
          </a:p>
        </p:txBody>
      </p:sp>
    </p:spTree>
    <p:extLst>
      <p:ext uri="{BB962C8B-B14F-4D97-AF65-F5344CB8AC3E}">
        <p14:creationId xmlns:p14="http://schemas.microsoft.com/office/powerpoint/2010/main" val="107178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40</a:t>
            </a:fld>
            <a:endParaRPr lang="en-US"/>
          </a:p>
        </p:txBody>
      </p:sp>
    </p:spTree>
    <p:extLst>
      <p:ext uri="{BB962C8B-B14F-4D97-AF65-F5344CB8AC3E}">
        <p14:creationId xmlns:p14="http://schemas.microsoft.com/office/powerpoint/2010/main" val="422417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Helvetica" panose="020B0604020202020204" pitchFamily="34" charset="0"/>
              </a:rPr>
              <a:t>There is no universally accepted definition of sibling sexual abuse. This lack of consistency and clarity contributes significantly to the challenges in identifying the abuse with the risk that vague definitions will provide poor guidance to professionals. </a:t>
            </a:r>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6</a:t>
            </a:fld>
            <a:endParaRPr lang="en-US"/>
          </a:p>
        </p:txBody>
      </p:sp>
    </p:spTree>
    <p:extLst>
      <p:ext uri="{BB962C8B-B14F-4D97-AF65-F5344CB8AC3E}">
        <p14:creationId xmlns:p14="http://schemas.microsoft.com/office/powerpoint/2010/main" val="301394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34343"/>
                </a:solidFill>
                <a:effectLst/>
              </a:rPr>
              <a:t>It also gives confidence that, through the work that professionals do, the therapeutic goal of families healing and moving forward is possible. </a:t>
            </a:r>
            <a:endParaRPr lang="en-GB" sz="1200" dirty="0"/>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7</a:t>
            </a:fld>
            <a:endParaRPr lang="en-US"/>
          </a:p>
        </p:txBody>
      </p:sp>
    </p:spTree>
    <p:extLst>
      <p:ext uri="{BB962C8B-B14F-4D97-AF65-F5344CB8AC3E}">
        <p14:creationId xmlns:p14="http://schemas.microsoft.com/office/powerpoint/2010/main" val="389307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writing this paper we have paid close attention to the use of language throughout. Wherever possible we have used the phrases ‘child who has been harmed’ and ‘child who has harmed’ in preference to ‘victim/ survivor’ and ‘perpetrator’, in order to avoid the overtones of adult sex offending that these terms often convey. This is important because, from the 1980s onwards, research has conclusively shown that children and young people represent a population distinct from adults who commit sexual offences, and that pathways into – and out of – these behaviours are very different for children and for adults (Lussier and Blokland, 2014; McKillop et al, 2015). </a:t>
            </a:r>
          </a:p>
          <a:p>
            <a:endParaRPr lang="en-GB" dirty="0"/>
          </a:p>
          <a:p>
            <a:r>
              <a:rPr lang="en-GB" dirty="0"/>
              <a:t>There is now a large body of research evidence to support the view that children and young people who display harmful sexual behaviour are not ‘mini adult sex offenders’. Over the last 20 years, this has led to the development of practice approaches that recognise the importance of the developmental status of this client group. Many incidents involving sexual abuse perpetrated by children and young people are serious crimes, and proportionate management of the genuine risks that these individuals present is necessary. However, in accordance with the definition of childhood as set out in Article 1 of the United Nations Convention on the Rights of the Child (The United Nations, 1999), everyone under the age of 18 – including everyone who displays these behaviours – needs to be seen as a child first and foremost. Accordingly, where possible and not too cumbersome, we have avoided terminology that might imply that these behaviours parallel those of adults who commit sex offences. </a:t>
            </a:r>
          </a:p>
          <a:p>
            <a:endParaRPr lang="en-GB" dirty="0"/>
          </a:p>
          <a:p>
            <a:r>
              <a:rPr lang="en-GB" dirty="0"/>
              <a:t>Throughout the session today we will be using language which best describes the problem without labelling those involved. This is especially important when we are talking about children who have harmed. When we refer to children we will say “the child who has harmed” </a:t>
            </a:r>
          </a:p>
          <a:p>
            <a:endParaRPr lang="en-GB" dirty="0"/>
          </a:p>
          <a:p>
            <a:r>
              <a:rPr lang="en-GB" dirty="0"/>
              <a:t>In any discussions about child sexual abuse we think it is important to say what we mean. As such, we won’t refer to CSA or HSB but will say what we mean, child sexual abuse or harmful sexual behaviour </a:t>
            </a:r>
          </a:p>
        </p:txBody>
      </p:sp>
      <p:sp>
        <p:nvSpPr>
          <p:cNvPr id="4" name="Slide Number Placeholder 3"/>
          <p:cNvSpPr>
            <a:spLocks noGrp="1"/>
          </p:cNvSpPr>
          <p:nvPr>
            <p:ph type="sldNum" sz="quarter" idx="5"/>
          </p:nvPr>
        </p:nvSpPr>
        <p:spPr/>
        <p:txBody>
          <a:bodyPr/>
          <a:lstStyle/>
          <a:p>
            <a:fld id="{903D5A04-0BD2-4C4F-B397-B46A5D3B32E9}" type="slidenum">
              <a:rPr lang="en-US" smtClean="0"/>
              <a:t>8</a:t>
            </a:fld>
            <a:endParaRPr lang="en-US"/>
          </a:p>
        </p:txBody>
      </p:sp>
    </p:spTree>
    <p:extLst>
      <p:ext uri="{BB962C8B-B14F-4D97-AF65-F5344CB8AC3E}">
        <p14:creationId xmlns:p14="http://schemas.microsoft.com/office/powerpoint/2010/main" val="29657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children experiencing sexual abuse that services know about is the tip of the iceberg.</a:t>
            </a:r>
          </a:p>
          <a:p>
            <a:endParaRPr lang="en-GB" dirty="0"/>
          </a:p>
          <a:p>
            <a:r>
              <a:rPr lang="en-GB" dirty="0"/>
              <a:t>Despite an estimated half a million children experiencing some for of child sexual abuse in 2019 the number of children that came to the awareness of children services and police is a fraction of that. The</a:t>
            </a:r>
            <a:r>
              <a:rPr lang="en-GB" baseline="0" dirty="0"/>
              <a:t> highest number feature in police recorded crime (however, about one-third of this is non-recent, i.e. occurred a year or longer before being uncovered/reported). This also includes CSA image offences (making up 26,809).</a:t>
            </a:r>
            <a:endParaRPr lang="en-GB" dirty="0"/>
          </a:p>
          <a:p>
            <a:endParaRPr lang="en-GB" dirty="0"/>
          </a:p>
          <a:p>
            <a:r>
              <a:rPr lang="en-GB" dirty="0"/>
              <a:t>Far more children are experiencing abuse that we are aware of and responding to.</a:t>
            </a:r>
          </a:p>
          <a:p>
            <a:endParaRPr lang="en-GB" dirty="0"/>
          </a:p>
          <a:p>
            <a:r>
              <a:rPr lang="en-GB" dirty="0"/>
              <a:t>In this presentation I will focus on sibling sexual abuse, thought to be one of the most common forms of child sexual abuse. </a:t>
            </a:r>
          </a:p>
        </p:txBody>
      </p:sp>
      <p:sp>
        <p:nvSpPr>
          <p:cNvPr id="4" name="Slide Number Placeholder 3"/>
          <p:cNvSpPr>
            <a:spLocks noGrp="1"/>
          </p:cNvSpPr>
          <p:nvPr>
            <p:ph type="sldNum" sz="quarter" idx="5"/>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4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34"/>
              </a:spcBef>
              <a:spcAft>
                <a:spcPts val="634"/>
              </a:spcAft>
            </a:pPr>
            <a:r>
              <a:rPr lang="en-US" sz="1900" dirty="0">
                <a:latin typeface="Arial" panose="020B0604020202020204" pitchFamily="34" charset="0"/>
                <a:ea typeface="SimHei" panose="02010609060101010101" pitchFamily="49" charset="-122"/>
                <a:cs typeface="Arial" panose="020B0604020202020204" pitchFamily="34" charset="0"/>
              </a:rPr>
              <a:t>If we look at national studies and survey data, we can see that:</a:t>
            </a:r>
            <a:endParaRPr lang="en-GB" sz="1900" dirty="0">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At least one in ten children experience some form of sexual abuse before the age of 16.</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Girls are at least three times more likely than boys to report experiences of child sexual abuse, with at least 15% of girls, and 5% of boys, experiencing some form of sexual abuse before the age of 16</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The vast majority of people, 92%, who sexually abuse children are male.</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Sexual abuse by siblings is estimated to be three times more common than abuse by a parent.</a:t>
            </a:r>
          </a:p>
          <a:p>
            <a:pPr marL="362377" marR="0" lvl="0" indent="-362377" algn="l" defTabSz="914400" rtl="0" eaLnBrk="1" fontAlgn="auto" latinLnBrk="0" hangingPunct="1">
              <a:lnSpc>
                <a:spcPct val="100000"/>
              </a:lnSpc>
              <a:spcBef>
                <a:spcPts val="317"/>
              </a:spcBef>
              <a:spcAft>
                <a:spcPts val="634"/>
              </a:spcAft>
              <a:buClr>
                <a:srgbClr val="702474"/>
              </a:buClr>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rPr>
              <a:t>Boys are most likely to be abused by a friend or acquaintance and more commonly abused by authority figures </a:t>
            </a:r>
            <a:r>
              <a:rPr lang="en-GB" sz="1800" dirty="0">
                <a:solidFill>
                  <a:srgbClr val="FF0000"/>
                </a:solidFill>
                <a:effectLst/>
                <a:latin typeface="Calibri" panose="020F0502020204030204" pitchFamily="34" charset="0"/>
                <a:ea typeface="Calibri" panose="020F0502020204030204" pitchFamily="34" charset="0"/>
              </a:rPr>
              <a:t>than girls</a:t>
            </a:r>
            <a:r>
              <a:rPr lang="en-GB" sz="1800" dirty="0">
                <a:effectLst/>
                <a:latin typeface="Calibri" panose="020F0502020204030204" pitchFamily="34" charset="0"/>
                <a:ea typeface="Calibri" panose="020F0502020204030204" pitchFamily="34" charset="0"/>
              </a:rPr>
              <a:t>. For girls, they are most likely to be abused by family members.</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We know that some adults are more likely to report experiences of child sexual abuse – disabled people are twice as likely as non-disabled people to report these experiences. </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Children who live in residential care are four times more likely to say they were sexually abused than those living at home.</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And, in almost all cases of child sexual abuse, the victim knows their abuser well. In almost two out of every five cases, they are a ‘friend or acquaintance of the victim or family member’, and in more than a quarter of cases, victims are abused by ‘another family member’.</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a:lnSpc>
                <a:spcPct val="115000"/>
              </a:lnSpc>
              <a:spcBef>
                <a:spcPts val="634"/>
              </a:spcBef>
              <a:spcAft>
                <a:spcPts val="634"/>
              </a:spcAft>
            </a:pPr>
            <a:r>
              <a:rPr lang="en-US" sz="1900" dirty="0">
                <a:latin typeface="Arial" panose="020B0604020202020204" pitchFamily="34" charset="0"/>
                <a:ea typeface="Calibri" panose="020F0502020204030204" pitchFamily="34" charset="0"/>
                <a:cs typeface="Calibri" panose="020F0502020204030204" pitchFamily="34" charset="0"/>
              </a:rPr>
              <a:t> </a:t>
            </a:r>
            <a:endParaRPr lang="en-GB" sz="1900" dirty="0">
              <a:latin typeface="Arial" panose="020B0604020202020204" pitchFamily="34" charset="0"/>
              <a:ea typeface="SimHei" panose="02010609060101010101" pitchFamily="49" charset="-122"/>
              <a:cs typeface="Arial" panose="020B0604020202020204" pitchFamily="34" charset="0"/>
            </a:endParaRPr>
          </a:p>
          <a:p>
            <a:pPr>
              <a:lnSpc>
                <a:spcPct val="115000"/>
              </a:lnSpc>
              <a:spcBef>
                <a:spcPts val="634"/>
              </a:spcBef>
              <a:spcAft>
                <a:spcPts val="634"/>
              </a:spcAft>
            </a:pPr>
            <a:r>
              <a:rPr lang="en-US" sz="1900" dirty="0">
                <a:latin typeface="Arial" panose="020B0604020202020204" pitchFamily="34" charset="0"/>
                <a:ea typeface="SimHei" panose="02010609060101010101" pitchFamily="49" charset="-122"/>
                <a:cs typeface="Arial" panose="020B0604020202020204" pitchFamily="34" charset="0"/>
              </a:rPr>
              <a:t>As we will discuss later in these videos, most children and young people do not tell anyone at the time that the abuse is taking place, and many won’t speak about it until they are adults.</a:t>
            </a:r>
            <a:endParaRPr lang="en-GB" sz="1900" dirty="0">
              <a:latin typeface="Arial" panose="020B0604020202020204" pitchFamily="34" charset="0"/>
              <a:ea typeface="SimHei" panose="02010609060101010101" pitchFamily="49" charset="-122"/>
              <a:cs typeface="Arial" panose="020B0604020202020204" pitchFamily="34" charset="0"/>
            </a:endParaRPr>
          </a:p>
          <a:p>
            <a:pPr>
              <a:lnSpc>
                <a:spcPct val="115000"/>
              </a:lnSpc>
              <a:spcBef>
                <a:spcPts val="634"/>
              </a:spcBef>
              <a:spcAft>
                <a:spcPts val="634"/>
              </a:spcAft>
            </a:pPr>
            <a:r>
              <a:rPr lang="en-US" sz="1900" dirty="0">
                <a:latin typeface="Arial" panose="020B0604020202020204" pitchFamily="34" charset="0"/>
                <a:ea typeface="Calibri" panose="020F0502020204030204" pitchFamily="34" charset="0"/>
                <a:cs typeface="Calibri" panose="020F0502020204030204" pitchFamily="34" charset="0"/>
              </a:rPr>
              <a:t> </a:t>
            </a:r>
            <a:endParaRPr lang="en-GB" sz="1900" dirty="0">
              <a:latin typeface="Arial" panose="020B0604020202020204" pitchFamily="34" charset="0"/>
              <a:ea typeface="SimHei" panose="02010609060101010101" pitchFamily="49" charset="-122"/>
              <a:cs typeface="Arial" panose="020B0604020202020204" pitchFamily="34" charset="0"/>
            </a:endParaRPr>
          </a:p>
          <a:p>
            <a:pPr>
              <a:lnSpc>
                <a:spcPct val="115000"/>
              </a:lnSpc>
              <a:spcBef>
                <a:spcPts val="634"/>
              </a:spcBef>
              <a:spcAft>
                <a:spcPts val="634"/>
              </a:spcAft>
            </a:pPr>
            <a:r>
              <a:rPr lang="en-US" sz="1900" dirty="0">
                <a:latin typeface="Arial" panose="020B0604020202020204" pitchFamily="34" charset="0"/>
                <a:ea typeface="SimHei" panose="02010609060101010101" pitchFamily="49" charset="-122"/>
                <a:cs typeface="Arial" panose="020B0604020202020204" pitchFamily="34" charset="0"/>
              </a:rPr>
              <a:t>In surveys by the NSPCC and from national crime surveys we have gained more insight into this:</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Five out of six people who said they had been sexually abused by another child had not told anyone about it, and for those sexually abused by an adult, one in three had not told anyone.</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Children and young people, who do tell, are much more likely to tell friends or family than someone in a professional role.</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a:p>
            <a:pPr marL="362377" indent="-362377">
              <a:spcBef>
                <a:spcPts val="317"/>
              </a:spcBef>
              <a:spcAft>
                <a:spcPts val="634"/>
              </a:spcAft>
              <a:buClr>
                <a:srgbClr val="702474"/>
              </a:buClr>
              <a:buFont typeface="Symbol" panose="05050102010706020507" pitchFamily="18" charset="2"/>
              <a:buChar char=""/>
            </a:pPr>
            <a:r>
              <a:rPr lang="en-US" sz="1900" dirty="0">
                <a:solidFill>
                  <a:srgbClr val="555859"/>
                </a:solidFill>
                <a:latin typeface="Arial" panose="020B0604020202020204" pitchFamily="34" charset="0"/>
                <a:ea typeface="SimHei" panose="02010609060101010101" pitchFamily="49" charset="-122"/>
                <a:cs typeface="Arial" panose="020B0604020202020204" pitchFamily="34" charset="0"/>
              </a:rPr>
              <a:t>And, we know that child sexual abuse does not vary significantly by ethnic group, but children from ethnic minority backgrounds are less likely to report abuse.</a:t>
            </a:r>
            <a:endParaRPr lang="en-GB" sz="1900" dirty="0">
              <a:solidFill>
                <a:srgbClr val="555859"/>
              </a:solidFill>
              <a:latin typeface="Arial" panose="020B0604020202020204" pitchFamily="34" charset="0"/>
              <a:ea typeface="SimHei" panose="02010609060101010101" pitchFamily="49"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07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conclusive data on the extent of sibling sexual behaviour generally and sibling sexual abuse specifically. Different studies using different methods and definitions have produced different results. Some of the larger studies have found that somewhere in the region of 15% of children may engage in sexual behaviour with their siblings, and around 5% may be involved in sibling sexual abuse (e.g. Atwood, 2007; </a:t>
            </a:r>
            <a:r>
              <a:rPr lang="en-GB" dirty="0" err="1"/>
              <a:t>Finkelhor</a:t>
            </a:r>
            <a:r>
              <a:rPr lang="en-GB" dirty="0"/>
              <a:t>, 1980; Hardy, 2001), but it is not possible to give precise figures with confidence. A recent Portuguese survey of university students, for example, found that 11% of males and 5% of females self-reported sexually coercing a sibling during their childhood (</a:t>
            </a:r>
            <a:r>
              <a:rPr lang="en-GB" dirty="0" err="1"/>
              <a:t>Relva</a:t>
            </a:r>
            <a:r>
              <a:rPr lang="en-GB" dirty="0"/>
              <a:t> et al, 2017). </a:t>
            </a:r>
          </a:p>
          <a:p>
            <a:endParaRPr lang="en-GB" dirty="0"/>
          </a:p>
          <a:p>
            <a:r>
              <a:rPr lang="en-GB" dirty="0"/>
              <a:t>From the available data and the evidence regarding the comparative lack of disclosure of sibling sexual abuse, it is likely that this may be the most common form of intra-familial sexual abuse – estimated to be up to three times as common as sexual abuse by a parent (</a:t>
            </a:r>
            <a:r>
              <a:rPr lang="en-GB" dirty="0" err="1"/>
              <a:t>Krienert</a:t>
            </a:r>
            <a:r>
              <a:rPr lang="en-GB" dirty="0"/>
              <a:t> and Walsh, 2011; </a:t>
            </a:r>
            <a:r>
              <a:rPr lang="en-GB" dirty="0" err="1"/>
              <a:t>Stroebel</a:t>
            </a:r>
            <a:r>
              <a:rPr lang="en-GB" dirty="0"/>
              <a:t> et al, 2013). </a:t>
            </a:r>
          </a:p>
          <a:p>
            <a:endParaRPr lang="en-GB" dirty="0"/>
          </a:p>
          <a:p>
            <a:r>
              <a:rPr lang="en-GB" dirty="0"/>
              <a:t>It is therefore quite possible that any professional working in health and social care will encounter the issue, working either with children affected by sibling sexual abuse or with adult victims or survivors. All professionals working in health and social care must therefore be prepared to work with people affected by sibling sexual abuse, must understand its nature and consequences, and – where appropriate – must be able to assess and manage effectively different kinds of situations involving sibling sexual abuse</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12</a:t>
            </a:fld>
            <a:endParaRPr lang="en-US"/>
          </a:p>
        </p:txBody>
      </p:sp>
    </p:spTree>
    <p:extLst>
      <p:ext uri="{BB962C8B-B14F-4D97-AF65-F5344CB8AC3E}">
        <p14:creationId xmlns:p14="http://schemas.microsoft.com/office/powerpoint/2010/main" val="123361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Stop It Now! helpline saw a 47% increase in calls from across the UK since start of lockdown</a:t>
            </a:r>
          </a:p>
          <a:p>
            <a:pPr lvl="0"/>
            <a:r>
              <a:rPr lang="en-GB" dirty="0"/>
              <a:t>Calls from adults worried about a young person’s behaviour doubled since start of lockdown</a:t>
            </a:r>
          </a:p>
          <a:p>
            <a:pPr lvl="0"/>
            <a:endParaRPr lang="en-GB" dirty="0"/>
          </a:p>
          <a:p>
            <a:pPr algn="l"/>
            <a:r>
              <a:rPr lang="en-GB" sz="1800" b="0" i="0" u="none" strike="noStrike" baseline="0" dirty="0">
                <a:solidFill>
                  <a:srgbClr val="FFFFFF"/>
                </a:solidFill>
                <a:latin typeface="FranklinGothic-Book"/>
              </a:rPr>
              <a:t>The Internet Watch Foundation (IWF) is a child protection organisation that uses technology to find and remove child sexual abuse material from the internet. </a:t>
            </a:r>
          </a:p>
          <a:p>
            <a:pPr algn="l"/>
            <a:r>
              <a:rPr lang="en-GB" sz="1800" b="0" i="0" u="none" strike="noStrike" baseline="0" dirty="0">
                <a:solidFill>
                  <a:srgbClr val="FFFFFF"/>
                </a:solidFill>
                <a:latin typeface="FranklinGothic-Book"/>
              </a:rPr>
              <a:t>In 2020, the IWF noted an alarming uptick in the volume of ‘self-generated’ material discovered online.</a:t>
            </a:r>
          </a:p>
          <a:p>
            <a:pPr algn="l"/>
            <a:r>
              <a:rPr lang="en-GB" sz="1800" b="0" i="0" u="none" strike="noStrike" baseline="0" dirty="0">
                <a:solidFill>
                  <a:srgbClr val="FFFFFF"/>
                </a:solidFill>
                <a:latin typeface="FranklinGothic-Book"/>
              </a:rPr>
              <a:t>Within this, analysts observed a particularly disturbing trend of predators tricking children into involving other children in ‘self-production’.</a:t>
            </a:r>
          </a:p>
          <a:p>
            <a:pPr algn="l"/>
            <a:r>
              <a:rPr lang="en-GB" sz="1800" b="0" i="0" u="none" strike="noStrike" baseline="0" dirty="0">
                <a:solidFill>
                  <a:srgbClr val="FFFFFF"/>
                </a:solidFill>
                <a:latin typeface="FranklinGothic-Demi"/>
              </a:rPr>
              <a:t>Analysis of ‘self-generated’ sexual images reported to the IWF between September and December 2020 found:</a:t>
            </a:r>
          </a:p>
          <a:p>
            <a:pPr algn="l"/>
            <a:r>
              <a:rPr lang="en-GB" sz="1800" b="1" i="0" u="none" strike="noStrike" baseline="0" dirty="0">
                <a:solidFill>
                  <a:srgbClr val="FAB91D"/>
                </a:solidFill>
                <a:latin typeface="Barlow-ExtraBold"/>
              </a:rPr>
              <a:t>511 </a:t>
            </a:r>
            <a:r>
              <a:rPr lang="en-GB" sz="1800" b="0" i="0" u="none" strike="noStrike" baseline="0" dirty="0">
                <a:solidFill>
                  <a:srgbClr val="FFFFFF"/>
                </a:solidFill>
                <a:latin typeface="FranklinGothic-Medium"/>
              </a:rPr>
              <a:t>images and videos involved siblings</a:t>
            </a:r>
          </a:p>
          <a:p>
            <a:pPr algn="l"/>
            <a:r>
              <a:rPr lang="en-GB" sz="1800" b="1" i="0" u="none" strike="noStrike" baseline="0" dirty="0">
                <a:solidFill>
                  <a:srgbClr val="FAB91D"/>
                </a:solidFill>
                <a:latin typeface="Barlow-ExtraBold"/>
              </a:rPr>
              <a:t>65% </a:t>
            </a:r>
            <a:r>
              <a:rPr lang="en-GB" sz="1800" b="0" i="0" u="none" strike="noStrike" baseline="0" dirty="0">
                <a:solidFill>
                  <a:srgbClr val="FFFFFF"/>
                </a:solidFill>
                <a:latin typeface="FranklinGothic-Medium"/>
              </a:rPr>
              <a:t>of cases, one or both children engaged in direct sexual contact with the other</a:t>
            </a:r>
          </a:p>
          <a:p>
            <a:pPr algn="l"/>
            <a:r>
              <a:rPr lang="en-GB" sz="1800" b="1" i="0" u="none" strike="noStrike" baseline="0" dirty="0">
                <a:solidFill>
                  <a:srgbClr val="FAB91D"/>
                </a:solidFill>
                <a:latin typeface="Barlow-ExtraBold"/>
              </a:rPr>
              <a:t>46% </a:t>
            </a:r>
            <a:r>
              <a:rPr lang="en-GB" sz="1800" b="0" i="0" u="none" strike="noStrike" baseline="0" dirty="0">
                <a:solidFill>
                  <a:srgbClr val="FFFFFF"/>
                </a:solidFill>
                <a:latin typeface="FranklinGothic-Medium"/>
              </a:rPr>
              <a:t>of this material was classified as Category A content, depicting the most severe forms of child sexual abuse</a:t>
            </a:r>
          </a:p>
          <a:p>
            <a:pPr algn="l"/>
            <a:r>
              <a:rPr lang="en-GB" sz="1800" b="0" i="0" u="none" strike="noStrike" baseline="0" dirty="0">
                <a:solidFill>
                  <a:srgbClr val="FFFFFF"/>
                </a:solidFill>
                <a:latin typeface="FranklinGothic-Book"/>
              </a:rPr>
              <a:t>In many cases, children had been manipulated or coerced by adults into livestreaming sexual activity and the resulting videos and screenshots were shared across a variety of web platforms. </a:t>
            </a:r>
          </a:p>
          <a:p>
            <a:pPr algn="l"/>
            <a:r>
              <a:rPr lang="en-GB" sz="1800" b="0" i="0" u="none" strike="noStrike" baseline="0" dirty="0">
                <a:solidFill>
                  <a:srgbClr val="FFFFFF"/>
                </a:solidFill>
                <a:latin typeface="FranklinGothic-Book"/>
              </a:rPr>
              <a:t>Some adults had posed as children, and occasionally the abuse took the form of a game or ‘dare’. The children involved rarely demonstrated any understanding of the sexual nature of</a:t>
            </a:r>
          </a:p>
          <a:p>
            <a:pPr algn="l"/>
            <a:r>
              <a:rPr lang="en-GB" sz="1800" b="0" i="0" u="none" strike="noStrike" baseline="0" dirty="0">
                <a:solidFill>
                  <a:srgbClr val="FFFFFF"/>
                </a:solidFill>
                <a:latin typeface="FranklinGothic-Book"/>
              </a:rPr>
              <a:t>what they were being made to do.</a:t>
            </a:r>
            <a:endParaRPr lang="en-GB" dirty="0"/>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13</a:t>
            </a:fld>
            <a:endParaRPr lang="en-US"/>
          </a:p>
        </p:txBody>
      </p:sp>
    </p:spTree>
    <p:extLst>
      <p:ext uri="{BB962C8B-B14F-4D97-AF65-F5344CB8AC3E}">
        <p14:creationId xmlns:p14="http://schemas.microsoft.com/office/powerpoint/2010/main" val="1271479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04B7AC9D-CAAE-D54C-A570-2F423FAA09A7}"/>
              </a:ext>
            </a:extLst>
          </p:cNvPr>
          <p:cNvPicPr>
            <a:picLocks noChangeAspect="1"/>
          </p:cNvPicPr>
          <p:nvPr userDrawn="1"/>
        </p:nvPicPr>
        <p:blipFill>
          <a:blip r:embed="rId2"/>
          <a:stretch>
            <a:fillRect/>
          </a:stretch>
        </p:blipFill>
        <p:spPr>
          <a:xfrm>
            <a:off x="-16684" y="0"/>
            <a:ext cx="12208684" cy="5904854"/>
          </a:xfrm>
          <a:prstGeom prst="rect">
            <a:avLst/>
          </a:prstGeom>
        </p:spPr>
      </p:pic>
      <p:sp>
        <p:nvSpPr>
          <p:cNvPr id="2" name="Title 1">
            <a:extLst>
              <a:ext uri="{FF2B5EF4-FFF2-40B4-BE49-F238E27FC236}">
                <a16:creationId xmlns:a16="http://schemas.microsoft.com/office/drawing/2014/main" id="{00DE8B65-CBD2-4D44-B1C1-872C8B82770F}"/>
              </a:ext>
            </a:extLst>
          </p:cNvPr>
          <p:cNvSpPr>
            <a:spLocks noGrp="1"/>
          </p:cNvSpPr>
          <p:nvPr>
            <p:ph type="ctrTitle"/>
          </p:nvPr>
        </p:nvSpPr>
        <p:spPr>
          <a:xfrm>
            <a:off x="2340428" y="770388"/>
            <a:ext cx="9144000" cy="1267838"/>
          </a:xfrm>
          <a:prstGeom prst="rect">
            <a:avLst/>
          </a:prstGeom>
        </p:spPr>
        <p:txBody>
          <a:bodyPr anchor="t" anchorCtr="0">
            <a:normAutofit/>
          </a:bodyPr>
          <a:lstStyle>
            <a:lvl1pPr algn="r">
              <a:defRPr sz="5400" b="0" i="0">
                <a:solidFill>
                  <a:schemeClr val="bg1"/>
                </a:solidFill>
                <a:latin typeface="Helvetica" pitchFamily="2" charset="0"/>
              </a:defRPr>
            </a:lvl1pPr>
          </a:lstStyle>
          <a:p>
            <a:endParaRPr lang="en-US" dirty="0"/>
          </a:p>
        </p:txBody>
      </p:sp>
      <p:sp>
        <p:nvSpPr>
          <p:cNvPr id="13" name="Title 1">
            <a:extLst>
              <a:ext uri="{FF2B5EF4-FFF2-40B4-BE49-F238E27FC236}">
                <a16:creationId xmlns:a16="http://schemas.microsoft.com/office/drawing/2014/main" id="{F2BC8C20-8206-B848-888F-8E0E2FA89720}"/>
              </a:ext>
            </a:extLst>
          </p:cNvPr>
          <p:cNvSpPr txBox="1">
            <a:spLocks/>
          </p:cNvSpPr>
          <p:nvPr userDrawn="1"/>
        </p:nvSpPr>
        <p:spPr>
          <a:xfrm>
            <a:off x="5617029" y="5715683"/>
            <a:ext cx="5905499" cy="806673"/>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400" b="0" i="0" kern="1200">
                <a:solidFill>
                  <a:schemeClr val="bg1"/>
                </a:solidFill>
                <a:latin typeface="Helvetica" pitchFamily="2" charset="0"/>
                <a:ea typeface="+mj-ea"/>
                <a:cs typeface="+mj-cs"/>
              </a:defRPr>
            </a:lvl1pPr>
          </a:lstStyle>
          <a:p>
            <a:r>
              <a:rPr lang="en-GB" sz="4000" dirty="0" err="1">
                <a:solidFill>
                  <a:srgbClr val="142553"/>
                </a:solidFill>
              </a:rPr>
              <a:t>www.sarsas.org.uk</a:t>
            </a:r>
            <a:r>
              <a:rPr lang="en-GB" sz="4000" dirty="0">
                <a:solidFill>
                  <a:srgbClr val="142553"/>
                </a:solidFill>
              </a:rPr>
              <a:t>/</a:t>
            </a:r>
            <a:r>
              <a:rPr lang="en-GB" sz="4000" dirty="0" err="1">
                <a:solidFill>
                  <a:srgbClr val="142553"/>
                </a:solidFill>
              </a:rPr>
              <a:t>ssap</a:t>
            </a:r>
            <a:endParaRPr lang="en-US" sz="4000" dirty="0">
              <a:solidFill>
                <a:srgbClr val="142553"/>
              </a:solidFill>
            </a:endParaRPr>
          </a:p>
        </p:txBody>
      </p:sp>
      <p:pic>
        <p:nvPicPr>
          <p:cNvPr id="15" name="Picture 14" descr="Text&#10;&#10;Description automatically generated">
            <a:extLst>
              <a:ext uri="{FF2B5EF4-FFF2-40B4-BE49-F238E27FC236}">
                <a16:creationId xmlns:a16="http://schemas.microsoft.com/office/drawing/2014/main" id="{7088990B-A816-9246-B9DB-CB531F82DCAE}"/>
              </a:ext>
            </a:extLst>
          </p:cNvPr>
          <p:cNvPicPr>
            <a:picLocks noChangeAspect="1"/>
          </p:cNvPicPr>
          <p:nvPr userDrawn="1"/>
        </p:nvPicPr>
        <p:blipFill>
          <a:blip r:embed="rId3"/>
          <a:stretch>
            <a:fillRect/>
          </a:stretch>
        </p:blipFill>
        <p:spPr>
          <a:xfrm>
            <a:off x="397979" y="5016238"/>
            <a:ext cx="3596072" cy="1478904"/>
          </a:xfrm>
          <a:prstGeom prst="rect">
            <a:avLst/>
          </a:prstGeom>
        </p:spPr>
      </p:pic>
      <p:sp>
        <p:nvSpPr>
          <p:cNvPr id="5" name="Text Placeholder 4">
            <a:extLst>
              <a:ext uri="{FF2B5EF4-FFF2-40B4-BE49-F238E27FC236}">
                <a16:creationId xmlns:a16="http://schemas.microsoft.com/office/drawing/2014/main" id="{EEF6977A-7C63-974A-A829-1B10317B6A2E}"/>
              </a:ext>
            </a:extLst>
          </p:cNvPr>
          <p:cNvSpPr>
            <a:spLocks noGrp="1"/>
          </p:cNvSpPr>
          <p:nvPr>
            <p:ph type="body" sz="quarter" idx="10"/>
          </p:nvPr>
        </p:nvSpPr>
        <p:spPr>
          <a:xfrm>
            <a:off x="5764213" y="3344544"/>
            <a:ext cx="5719762" cy="717550"/>
          </a:xfrm>
        </p:spPr>
        <p:txBody>
          <a:bodyPr>
            <a:noAutofit/>
          </a:bodyPr>
          <a:lstStyle>
            <a:lvl1pPr marL="0" indent="0" algn="r">
              <a:buNone/>
              <a:defRPr sz="2400" b="1" i="0">
                <a:solidFill>
                  <a:schemeClr val="bg1"/>
                </a:solidFill>
                <a:latin typeface="Helvetica" pitchFamily="2" charset="0"/>
              </a:defRPr>
            </a:lvl1pPr>
            <a:lvl2pPr marL="457200" indent="0" algn="r">
              <a:buNone/>
              <a:defRPr sz="2400" b="1" i="0">
                <a:latin typeface="Helvetica" pitchFamily="2" charset="0"/>
              </a:defRPr>
            </a:lvl2pPr>
            <a:lvl3pPr marL="914400" indent="0" algn="r">
              <a:buNone/>
              <a:defRPr sz="2400" b="1" i="0">
                <a:latin typeface="Helvetica" pitchFamily="2" charset="0"/>
              </a:defRPr>
            </a:lvl3pPr>
            <a:lvl4pPr marL="1371600" indent="0" algn="r">
              <a:buNone/>
              <a:defRPr sz="2400" b="1" i="0">
                <a:latin typeface="Helvetica" pitchFamily="2" charset="0"/>
              </a:defRPr>
            </a:lvl4pPr>
            <a:lvl5pPr marL="1828800" indent="0" algn="r">
              <a:buNone/>
              <a:defRPr sz="2400" b="1" i="0">
                <a:latin typeface="Helvetica" pitchFamily="2" charset="0"/>
              </a:defRPr>
            </a:lvl5pPr>
          </a:lstStyle>
          <a:p>
            <a:pPr lvl="0"/>
            <a:r>
              <a:rPr lang="en-GB" dirty="0"/>
              <a:t>Click to edit Master text style</a:t>
            </a:r>
          </a:p>
          <a:p>
            <a:pPr lvl="1"/>
            <a:endParaRPr lang="en-US" dirty="0"/>
          </a:p>
        </p:txBody>
      </p:sp>
      <p:sp>
        <p:nvSpPr>
          <p:cNvPr id="14" name="Text Placeholder 4">
            <a:extLst>
              <a:ext uri="{FF2B5EF4-FFF2-40B4-BE49-F238E27FC236}">
                <a16:creationId xmlns:a16="http://schemas.microsoft.com/office/drawing/2014/main" id="{373A3A7C-2DC6-8D49-9965-CCDDF67DF73D}"/>
              </a:ext>
            </a:extLst>
          </p:cNvPr>
          <p:cNvSpPr>
            <a:spLocks noGrp="1"/>
          </p:cNvSpPr>
          <p:nvPr>
            <p:ph type="body" sz="quarter" idx="11"/>
          </p:nvPr>
        </p:nvSpPr>
        <p:spPr>
          <a:xfrm>
            <a:off x="5764213" y="2057458"/>
            <a:ext cx="5719762" cy="717550"/>
          </a:xfrm>
        </p:spPr>
        <p:txBody>
          <a:bodyPr>
            <a:noAutofit/>
          </a:bodyPr>
          <a:lstStyle>
            <a:lvl1pPr marL="0" indent="0" algn="r">
              <a:buNone/>
              <a:defRPr sz="2400" b="1" i="0">
                <a:solidFill>
                  <a:srgbClr val="CB5517"/>
                </a:solidFill>
                <a:latin typeface="Helvetica" pitchFamily="2" charset="0"/>
              </a:defRPr>
            </a:lvl1pPr>
            <a:lvl2pPr marL="457200" indent="0" algn="r">
              <a:buNone/>
              <a:defRPr sz="2400" b="1" i="0">
                <a:latin typeface="Helvetica" pitchFamily="2" charset="0"/>
              </a:defRPr>
            </a:lvl2pPr>
            <a:lvl3pPr marL="914400" indent="0" algn="r">
              <a:buNone/>
              <a:defRPr sz="2400" b="1" i="0">
                <a:latin typeface="Helvetica" pitchFamily="2" charset="0"/>
              </a:defRPr>
            </a:lvl3pPr>
            <a:lvl4pPr marL="1371600" indent="0" algn="r">
              <a:buNone/>
              <a:defRPr sz="2400" b="1" i="0">
                <a:latin typeface="Helvetica" pitchFamily="2" charset="0"/>
              </a:defRPr>
            </a:lvl4pPr>
            <a:lvl5pPr marL="1828800" indent="0" algn="r">
              <a:buNone/>
              <a:defRPr sz="2400" b="1" i="0">
                <a:latin typeface="Helvetica" pitchFamily="2" charset="0"/>
              </a:defRPr>
            </a:lvl5pPr>
          </a:lstStyle>
          <a:p>
            <a:pPr lvl="0"/>
            <a:r>
              <a:rPr lang="en-GB" dirty="0"/>
              <a:t>Click to edit Master text style</a:t>
            </a:r>
          </a:p>
          <a:p>
            <a:pPr lvl="1"/>
            <a:endParaRPr lang="en-US" dirty="0"/>
          </a:p>
        </p:txBody>
      </p:sp>
    </p:spTree>
    <p:extLst>
      <p:ext uri="{BB962C8B-B14F-4D97-AF65-F5344CB8AC3E}">
        <p14:creationId xmlns:p14="http://schemas.microsoft.com/office/powerpoint/2010/main" val="356561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3BAB-A0F2-8A47-B991-C651164D3865}"/>
              </a:ext>
            </a:extLst>
          </p:cNvPr>
          <p:cNvSpPr>
            <a:spLocks noGrp="1"/>
          </p:cNvSpPr>
          <p:nvPr>
            <p:ph type="title"/>
          </p:nvPr>
        </p:nvSpPr>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695BD324-D5AB-614F-8409-DDA5606800B7}"/>
              </a:ext>
            </a:extLst>
          </p:cNvPr>
          <p:cNvSpPr>
            <a:spLocks noGrp="1"/>
          </p:cNvSpPr>
          <p:nvPr>
            <p:ph type="body" sz="quarter" idx="10"/>
          </p:nvPr>
        </p:nvSpPr>
        <p:spPr>
          <a:xfrm>
            <a:off x="838200" y="1828800"/>
            <a:ext cx="9285288" cy="4127500"/>
          </a:xfrm>
        </p:spPr>
        <p:txBody>
          <a:bodyPr/>
          <a:lstStyle>
            <a:lvl1pPr>
              <a:defRPr b="0" i="0">
                <a:latin typeface="Helvetica" pitchFamily="2" charset="0"/>
              </a:defRPr>
            </a:lvl1pPr>
            <a:lvl2pPr>
              <a:defRPr b="0" i="0">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6440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327998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422988" y="1386996"/>
            <a:ext cx="10972800" cy="4419288"/>
          </a:xfrm>
          <a:prstGeom prst="rect">
            <a:avLst/>
          </a:prstGeom>
        </p:spPr>
        <p:txBody>
          <a:bodyPr/>
          <a:lstStyle>
            <a:lvl1pPr>
              <a:lnSpc>
                <a:spcPct val="120000"/>
              </a:lnSpc>
              <a:defRPr sz="2133" b="0" i="0">
                <a:latin typeface="Corbel" panose="020B0503020204020204" pitchFamily="34" charset="0"/>
              </a:defRPr>
            </a:lvl1pPr>
            <a:lvl2pPr>
              <a:lnSpc>
                <a:spcPct val="120000"/>
              </a:lnSpc>
              <a:defRPr b="0" i="0">
                <a:latin typeface="Corbel" panose="020B0503020204020204" pitchFamily="34" charset="0"/>
              </a:defRPr>
            </a:lvl2pPr>
            <a:lvl3pPr>
              <a:lnSpc>
                <a:spcPct val="120000"/>
              </a:lnSpc>
              <a:defRPr b="0" i="0">
                <a:latin typeface="Corbel" panose="020B0503020204020204" pitchFamily="34" charset="0"/>
              </a:defRPr>
            </a:lvl3pPr>
            <a:lvl4pPr>
              <a:lnSpc>
                <a:spcPct val="120000"/>
              </a:lnSpc>
              <a:defRPr b="0" i="0">
                <a:latin typeface="Corbel" panose="020B0503020204020204" pitchFamily="34" charset="0"/>
              </a:defRPr>
            </a:lvl4pPr>
            <a:lvl5pPr>
              <a:lnSpc>
                <a:spcPct val="120000"/>
              </a:lnSpc>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422988"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0057884"/>
      </p:ext>
    </p:extLst>
  </p:cSld>
  <p:clrMapOvr>
    <a:masterClrMapping/>
  </p:clrMapOvr>
  <p:extLst>
    <p:ext uri="{DCECCB84-F9BA-43D5-87BE-67443E8EF086}">
      <p15:sldGuideLst xmlns:p15="http://schemas.microsoft.com/office/powerpoint/2012/main">
        <p15:guide id="1" pos="3840">
          <p15:clr>
            <a:srgbClr val="FBAE40"/>
          </p15:clr>
        </p15:guide>
        <p15:guide id="2" pos="3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41464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2" name="Picture Placeholder 11">
            <a:extLst>
              <a:ext uri="{FF2B5EF4-FFF2-40B4-BE49-F238E27FC236}">
                <a16:creationId xmlns:a16="http://schemas.microsoft.com/office/drawing/2014/main" id="{20C87A7F-1995-784B-8073-50A91DE6CFEF}"/>
              </a:ext>
            </a:extLst>
          </p:cNvPr>
          <p:cNvSpPr>
            <a:spLocks noGrp="1"/>
          </p:cNvSpPr>
          <p:nvPr>
            <p:ph type="pic" sz="quarter" idx="13"/>
          </p:nvPr>
        </p:nvSpPr>
        <p:spPr>
          <a:xfrm>
            <a:off x="6172200" y="1529211"/>
            <a:ext cx="5181600" cy="3888000"/>
          </a:xfrm>
        </p:spPr>
        <p:txBody>
          <a:bodyPr/>
          <a:lstStyle/>
          <a:p>
            <a:r>
              <a:rPr lang="en-US"/>
              <a:t>Click icon to add picture</a:t>
            </a:r>
            <a:endParaRPr lang="en-US" dirty="0"/>
          </a:p>
        </p:txBody>
      </p:sp>
    </p:spTree>
    <p:extLst>
      <p:ext uri="{BB962C8B-B14F-4D97-AF65-F5344CB8AC3E}">
        <p14:creationId xmlns:p14="http://schemas.microsoft.com/office/powerpoint/2010/main" val="47192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Break - Turquo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9EFBA-1707-CE4A-A6C1-56B9E44982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12192000" cy="6858000"/>
          </a:xfrm>
          <a:prstGeom prst="rect">
            <a:avLst/>
          </a:prstGeom>
        </p:spPr>
      </p:pic>
      <p:sp>
        <p:nvSpPr>
          <p:cNvPr id="2" name="Title 1"/>
          <p:cNvSpPr>
            <a:spLocks noGrp="1"/>
          </p:cNvSpPr>
          <p:nvPr>
            <p:ph type="title"/>
          </p:nvPr>
        </p:nvSpPr>
        <p:spPr>
          <a:xfrm>
            <a:off x="831851" y="1882291"/>
            <a:ext cx="10515600" cy="161130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3520587"/>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16070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text columns">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612985" y="1387679"/>
            <a:ext cx="5136000" cy="4390659"/>
          </a:xfrm>
          <a:prstGeom prst="rect">
            <a:avLst/>
          </a:prstGeom>
        </p:spPr>
        <p:txBody>
          <a:bodyPr>
            <a:normAutofit/>
          </a:bodyPr>
          <a:lstStyle>
            <a:lvl1pPr marL="0" indent="0" algn="l">
              <a:lnSpc>
                <a:spcPct val="120000"/>
              </a:lnSpc>
              <a:buFont typeface="Arial"/>
              <a:buNone/>
              <a:defRPr sz="2133">
                <a:solidFill>
                  <a:srgbClr val="363636"/>
                </a:solidFill>
                <a:latin typeface="Corbel" panose="020B0503020204020204" pitchFamily="34" charset="0"/>
              </a:defRPr>
            </a:lvl1pPr>
            <a:lvl2pPr marL="990575" indent="-380990" algn="l">
              <a:lnSpc>
                <a:spcPct val="120000"/>
              </a:lnSpc>
              <a:buFont typeface="Lucida Grande"/>
              <a:buChar char="-"/>
              <a:defRPr>
                <a:solidFill>
                  <a:schemeClr val="tx1">
                    <a:lumMod val="50000"/>
                  </a:schemeClr>
                </a:solidFill>
                <a:latin typeface="Corbel" panose="020B0503020204020204" pitchFamily="34" charset="0"/>
              </a:defRPr>
            </a:lvl2pPr>
            <a:lvl3pPr marL="1600160" indent="-380990" algn="l">
              <a:lnSpc>
                <a:spcPct val="120000"/>
              </a:lnSpc>
              <a:buFont typeface="Arial"/>
              <a:buChar char="•"/>
              <a:defRPr>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a:t>
            </a:r>
          </a:p>
          <a:p>
            <a:pPr lvl="1"/>
            <a:r>
              <a:rPr lang="en-GB" dirty="0"/>
              <a:t>Second level</a:t>
            </a:r>
          </a:p>
          <a:p>
            <a:pPr lvl="2"/>
            <a:r>
              <a:rPr lang="en-GB" dirty="0"/>
              <a:t>Third level</a:t>
            </a:r>
          </a:p>
          <a:p>
            <a:pPr lvl="3"/>
            <a:r>
              <a:rPr lang="en-GB" dirty="0"/>
              <a:t>Fourth level</a:t>
            </a:r>
          </a:p>
        </p:txBody>
      </p:sp>
      <p:sp>
        <p:nvSpPr>
          <p:cNvPr id="14" name="Text Placeholder 13"/>
          <p:cNvSpPr>
            <a:spLocks noGrp="1"/>
          </p:cNvSpPr>
          <p:nvPr>
            <p:ph type="body" sz="quarter" idx="10"/>
          </p:nvPr>
        </p:nvSpPr>
        <p:spPr>
          <a:xfrm>
            <a:off x="6449483" y="1386997"/>
            <a:ext cx="5132916" cy="4391340"/>
          </a:xfrm>
          <a:prstGeom prst="rect">
            <a:avLst/>
          </a:prstGeo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5"/>
          <p:cNvSpPr>
            <a:spLocks noGrp="1"/>
          </p:cNvSpPr>
          <p:nvPr>
            <p:ph type="title"/>
          </p:nvPr>
        </p:nvSpPr>
        <p:spPr>
          <a:xfrm>
            <a:off x="609600" y="501227"/>
            <a:ext cx="10972800" cy="690880"/>
          </a:xfrm>
          <a:prstGeom prst="rect">
            <a:avLst/>
          </a:prstGeom>
        </p:spPr>
        <p:txBody>
          <a:bodyPr/>
          <a:lstStyle>
            <a:lvl1pPr>
              <a:defRPr b="1">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96780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838202" y="1461478"/>
            <a:ext cx="10515599" cy="4487767"/>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p:txBody>
      </p:sp>
    </p:spTree>
    <p:extLst>
      <p:ext uri="{BB962C8B-B14F-4D97-AF65-F5344CB8AC3E}">
        <p14:creationId xmlns:p14="http://schemas.microsoft.com/office/powerpoint/2010/main" val="318567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FB3"/>
        </a:solidFill>
        <a:effectLst/>
      </p:bgPr>
    </p:bg>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ABE6E0F2-5789-9F4C-9AF6-A24FE98D1C45}"/>
              </a:ext>
            </a:extLst>
          </p:cNvPr>
          <p:cNvPicPr>
            <a:picLocks noChangeAspect="1"/>
          </p:cNvPicPr>
          <p:nvPr userDrawn="1"/>
        </p:nvPicPr>
        <p:blipFill>
          <a:blip r:embed="rId11"/>
          <a:stretch>
            <a:fillRect/>
          </a:stretch>
        </p:blipFill>
        <p:spPr>
          <a:xfrm>
            <a:off x="0" y="-1"/>
            <a:ext cx="12345940" cy="6563215"/>
          </a:xfrm>
          <a:prstGeom prst="rect">
            <a:avLst/>
          </a:prstGeom>
        </p:spPr>
      </p:pic>
      <p:sp>
        <p:nvSpPr>
          <p:cNvPr id="3" name="Text Placeholder 2">
            <a:extLst>
              <a:ext uri="{FF2B5EF4-FFF2-40B4-BE49-F238E27FC236}">
                <a16:creationId xmlns:a16="http://schemas.microsoft.com/office/drawing/2014/main" id="{84508153-90A6-2047-887B-70DF724AE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Placeholder 8">
            <a:extLst>
              <a:ext uri="{FF2B5EF4-FFF2-40B4-BE49-F238E27FC236}">
                <a16:creationId xmlns:a16="http://schemas.microsoft.com/office/drawing/2014/main" id="{32ABE2A7-03F4-E347-BF0B-17E2B6EC1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pic>
        <p:nvPicPr>
          <p:cNvPr id="11" name="Picture 10" descr="Text&#10;&#10;Description automatically generated">
            <a:extLst>
              <a:ext uri="{FF2B5EF4-FFF2-40B4-BE49-F238E27FC236}">
                <a16:creationId xmlns:a16="http://schemas.microsoft.com/office/drawing/2014/main" id="{30565814-4ACA-DD42-B8D4-4085157F24F7}"/>
              </a:ext>
            </a:extLst>
          </p:cNvPr>
          <p:cNvPicPr>
            <a:picLocks noChangeAspect="1"/>
          </p:cNvPicPr>
          <p:nvPr userDrawn="1"/>
        </p:nvPicPr>
        <p:blipFill>
          <a:blip r:embed="rId12"/>
          <a:stretch>
            <a:fillRect/>
          </a:stretch>
        </p:blipFill>
        <p:spPr>
          <a:xfrm>
            <a:off x="10431491" y="5903130"/>
            <a:ext cx="1446230" cy="594770"/>
          </a:xfrm>
          <a:prstGeom prst="rect">
            <a:avLst/>
          </a:prstGeom>
        </p:spPr>
      </p:pic>
    </p:spTree>
    <p:extLst>
      <p:ext uri="{BB962C8B-B14F-4D97-AF65-F5344CB8AC3E}">
        <p14:creationId xmlns:p14="http://schemas.microsoft.com/office/powerpoint/2010/main" val="284393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rgbClr val="CB551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009FB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FB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9FB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FB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9FB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C8492A-B7E3-694F-A654-F0C522EA2A49}"/>
              </a:ext>
            </a:extLst>
          </p:cNvPr>
          <p:cNvSpPr>
            <a:spLocks noGrp="1"/>
          </p:cNvSpPr>
          <p:nvPr>
            <p:ph type="body" sz="quarter" idx="11"/>
          </p:nvPr>
        </p:nvSpPr>
        <p:spPr>
          <a:xfrm>
            <a:off x="5764666" y="2332610"/>
            <a:ext cx="5719762" cy="717550"/>
          </a:xfrm>
        </p:spPr>
        <p:txBody>
          <a:bodyPr/>
          <a:lstStyle/>
          <a:p>
            <a:r>
              <a:rPr lang="en-US" dirty="0"/>
              <a:t>Stuart Allardyce and Anna Glinski</a:t>
            </a:r>
          </a:p>
        </p:txBody>
      </p:sp>
      <p:sp>
        <p:nvSpPr>
          <p:cNvPr id="6" name="Title 5">
            <a:extLst>
              <a:ext uri="{FF2B5EF4-FFF2-40B4-BE49-F238E27FC236}">
                <a16:creationId xmlns:a16="http://schemas.microsoft.com/office/drawing/2014/main" id="{1D1355F4-1E5D-4DE0-B98B-FADC7E859C39}"/>
              </a:ext>
            </a:extLst>
          </p:cNvPr>
          <p:cNvSpPr>
            <a:spLocks noGrp="1"/>
          </p:cNvSpPr>
          <p:nvPr>
            <p:ph type="ctrTitle"/>
          </p:nvPr>
        </p:nvSpPr>
        <p:spPr>
          <a:xfrm>
            <a:off x="2185060" y="792631"/>
            <a:ext cx="9192489" cy="1267838"/>
          </a:xfrm>
        </p:spPr>
        <p:txBody>
          <a:bodyPr>
            <a:normAutofit fontScale="90000"/>
          </a:bodyPr>
          <a:lstStyle/>
          <a:p>
            <a:r>
              <a:rPr lang="en-GB" dirty="0"/>
              <a:t>The National Picture of Sibling Sexual Abuse</a:t>
            </a:r>
          </a:p>
        </p:txBody>
      </p:sp>
      <p:sp>
        <p:nvSpPr>
          <p:cNvPr id="8" name="Text Placeholder 7">
            <a:extLst>
              <a:ext uri="{FF2B5EF4-FFF2-40B4-BE49-F238E27FC236}">
                <a16:creationId xmlns:a16="http://schemas.microsoft.com/office/drawing/2014/main" id="{7073A506-3885-4C2E-9DB7-C4E7330DBBA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9938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B91AAAD-FE5D-4EDE-B65A-6218AF1D5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193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9A9EB364-7A27-4FEC-BF33-81968BB68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397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3A2F-C8C4-4948-BC93-D151BE36FB4D}"/>
              </a:ext>
            </a:extLst>
          </p:cNvPr>
          <p:cNvSpPr>
            <a:spLocks noGrp="1"/>
          </p:cNvSpPr>
          <p:nvPr>
            <p:ph type="title"/>
          </p:nvPr>
        </p:nvSpPr>
        <p:spPr>
          <a:xfrm>
            <a:off x="838201" y="290571"/>
            <a:ext cx="10197123" cy="853711"/>
          </a:xfrm>
        </p:spPr>
        <p:txBody>
          <a:bodyPr>
            <a:normAutofit/>
          </a:bodyPr>
          <a:lstStyle/>
          <a:p>
            <a:r>
              <a:rPr lang="en-GB" b="1" dirty="0"/>
              <a:t>It’s </a:t>
            </a:r>
            <a:r>
              <a:rPr lang="en-US" b="1" spc="-75" dirty="0"/>
              <a:t>not a rare phenomenon</a:t>
            </a:r>
            <a:r>
              <a:rPr lang="en-GB" b="1" dirty="0"/>
              <a:t> </a:t>
            </a:r>
          </a:p>
        </p:txBody>
      </p:sp>
      <p:grpSp>
        <p:nvGrpSpPr>
          <p:cNvPr id="3" name="Group 2">
            <a:extLst>
              <a:ext uri="{FF2B5EF4-FFF2-40B4-BE49-F238E27FC236}">
                <a16:creationId xmlns:a16="http://schemas.microsoft.com/office/drawing/2014/main" id="{6C554823-E4D5-44D4-A64C-4C43A2D4C1BE}"/>
              </a:ext>
            </a:extLst>
          </p:cNvPr>
          <p:cNvGrpSpPr/>
          <p:nvPr/>
        </p:nvGrpSpPr>
        <p:grpSpPr>
          <a:xfrm>
            <a:off x="1261241" y="1398021"/>
            <a:ext cx="8761533" cy="4435484"/>
            <a:chOff x="1705149" y="1995799"/>
            <a:chExt cx="5824364" cy="2476441"/>
          </a:xfrm>
        </p:grpSpPr>
        <p:sp>
          <p:nvSpPr>
            <p:cNvPr id="7" name="Rectangle 6">
              <a:extLst>
                <a:ext uri="{FF2B5EF4-FFF2-40B4-BE49-F238E27FC236}">
                  <a16:creationId xmlns:a16="http://schemas.microsoft.com/office/drawing/2014/main" id="{15067F08-AC5B-4947-BB87-10FAC1ECFE35}"/>
                </a:ext>
              </a:extLst>
            </p:cNvPr>
            <p:cNvSpPr/>
            <p:nvPr/>
          </p:nvSpPr>
          <p:spPr>
            <a:xfrm>
              <a:off x="1705150" y="3161726"/>
              <a:ext cx="1728164" cy="129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b="1" dirty="0"/>
                <a:t>15% of children may </a:t>
              </a:r>
              <a:r>
                <a:rPr lang="en-GB" sz="1867" dirty="0"/>
                <a:t>engage in sexual behaviour with their siblings, and around 5% may be involved in sibling sexual abuse</a:t>
              </a:r>
            </a:p>
          </p:txBody>
        </p:sp>
        <p:pic>
          <p:nvPicPr>
            <p:cNvPr id="6" name="Picture 5" descr="Boy in park holding magnifying glass to eye with friends">
              <a:extLst>
                <a:ext uri="{FF2B5EF4-FFF2-40B4-BE49-F238E27FC236}">
                  <a16:creationId xmlns:a16="http://schemas.microsoft.com/office/drawing/2014/main" id="{827ABF86-E49D-4046-B28D-0C0EDE9AF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149" y="1995800"/>
              <a:ext cx="1728164" cy="1171716"/>
            </a:xfrm>
            <a:prstGeom prst="rect">
              <a:avLst/>
            </a:prstGeom>
          </p:spPr>
        </p:pic>
        <p:sp>
          <p:nvSpPr>
            <p:cNvPr id="12" name="Rectangle 11">
              <a:extLst>
                <a:ext uri="{FF2B5EF4-FFF2-40B4-BE49-F238E27FC236}">
                  <a16:creationId xmlns:a16="http://schemas.microsoft.com/office/drawing/2014/main" id="{F415E6AF-87CB-4F0C-B8BB-112BAA47AD70}"/>
                </a:ext>
              </a:extLst>
            </p:cNvPr>
            <p:cNvSpPr/>
            <p:nvPr/>
          </p:nvSpPr>
          <p:spPr>
            <a:xfrm>
              <a:off x="3753249" y="3174666"/>
              <a:ext cx="1728164" cy="129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t>Estimated to be up to </a:t>
              </a:r>
              <a:r>
                <a:rPr lang="en-GB" sz="1867" b="1" dirty="0"/>
                <a:t>three times as common </a:t>
              </a:r>
              <a:r>
                <a:rPr lang="en-GB" sz="1867" dirty="0"/>
                <a:t>as sexual abuse by a parent </a:t>
              </a:r>
            </a:p>
          </p:txBody>
        </p:sp>
        <p:sp>
          <p:nvSpPr>
            <p:cNvPr id="14" name="Rectangle 13">
              <a:extLst>
                <a:ext uri="{FF2B5EF4-FFF2-40B4-BE49-F238E27FC236}">
                  <a16:creationId xmlns:a16="http://schemas.microsoft.com/office/drawing/2014/main" id="{C6653DFA-3175-409A-AAE1-20C34E316C2C}"/>
                </a:ext>
              </a:extLst>
            </p:cNvPr>
            <p:cNvSpPr/>
            <p:nvPr/>
          </p:nvSpPr>
          <p:spPr>
            <a:xfrm>
              <a:off x="5801348" y="3174666"/>
              <a:ext cx="1728164" cy="129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t>A recent Portuguese survey of university students found </a:t>
              </a:r>
              <a:r>
                <a:rPr lang="en-GB" sz="1867" b="1" dirty="0"/>
                <a:t>that 11% of males and 5% of females </a:t>
              </a:r>
              <a:r>
                <a:rPr lang="en-GB" sz="1867" dirty="0"/>
                <a:t>self-reported sexually coercing a sibling during their childhood</a:t>
              </a:r>
            </a:p>
          </p:txBody>
        </p:sp>
        <p:pic>
          <p:nvPicPr>
            <p:cNvPr id="9" name="Picture 8" descr="Child using coloring pen">
              <a:extLst>
                <a:ext uri="{FF2B5EF4-FFF2-40B4-BE49-F238E27FC236}">
                  <a16:creationId xmlns:a16="http://schemas.microsoft.com/office/drawing/2014/main" id="{90BD368D-CDB1-48F5-A489-BC9A8A96C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248" y="1998238"/>
              <a:ext cx="1728165" cy="1176428"/>
            </a:xfrm>
            <a:prstGeom prst="rect">
              <a:avLst/>
            </a:prstGeom>
          </p:spPr>
        </p:pic>
        <p:pic>
          <p:nvPicPr>
            <p:cNvPr id="17" name="Picture 16" descr="Child playing with ball">
              <a:extLst>
                <a:ext uri="{FF2B5EF4-FFF2-40B4-BE49-F238E27FC236}">
                  <a16:creationId xmlns:a16="http://schemas.microsoft.com/office/drawing/2014/main" id="{9D0DDF84-4D14-477C-9071-E8B9322B9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347" y="1995799"/>
              <a:ext cx="1728166" cy="1178866"/>
            </a:xfrm>
            <a:prstGeom prst="rect">
              <a:avLst/>
            </a:prstGeom>
          </p:spPr>
        </p:pic>
      </p:grpSp>
    </p:spTree>
    <p:extLst>
      <p:ext uri="{BB962C8B-B14F-4D97-AF65-F5344CB8AC3E}">
        <p14:creationId xmlns:p14="http://schemas.microsoft.com/office/powerpoint/2010/main" val="11983883"/>
      </p:ext>
    </p:extLst>
  </p:cSld>
  <p:clrMapOvr>
    <a:masterClrMapping/>
  </p:clrMapOvr>
  <mc:AlternateContent xmlns:mc="http://schemas.openxmlformats.org/markup-compatibility/2006" xmlns:p14="http://schemas.microsoft.com/office/powerpoint/2010/main">
    <mc:Choice Requires="p14">
      <p:transition spd="slow" p14:dur="2000" advTm="80786"/>
    </mc:Choice>
    <mc:Fallback xmlns="">
      <p:transition spd="slow" advTm="807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COVID19 and sibling sexual abuse:</a:t>
            </a:r>
            <a:br>
              <a:rPr lang="en-GB" dirty="0"/>
            </a:br>
            <a:r>
              <a:rPr lang="en-GB" dirty="0"/>
              <a:t>Areas of concern</a:t>
            </a:r>
          </a:p>
        </p:txBody>
      </p:sp>
      <p:sp>
        <p:nvSpPr>
          <p:cNvPr id="3" name="Content Placeholder 2"/>
          <p:cNvSpPr>
            <a:spLocks noGrp="1"/>
          </p:cNvSpPr>
          <p:nvPr>
            <p:ph idx="1"/>
          </p:nvPr>
        </p:nvSpPr>
        <p:spPr/>
        <p:txBody>
          <a:bodyPr>
            <a:normAutofit/>
          </a:bodyPr>
          <a:lstStyle/>
          <a:p>
            <a:pPr marL="285750" indent="-285750">
              <a:buFontTx/>
              <a:buChar char="-"/>
            </a:pPr>
            <a:r>
              <a:rPr lang="en-GB" dirty="0"/>
              <a:t>Children and young people out of school</a:t>
            </a:r>
          </a:p>
          <a:p>
            <a:pPr marL="285750" indent="-285750">
              <a:buFontTx/>
              <a:buChar char="-"/>
            </a:pPr>
            <a:r>
              <a:rPr lang="en-GB" dirty="0"/>
              <a:t>Children and young people lacking supervision – online and with siblings/family members</a:t>
            </a:r>
          </a:p>
          <a:p>
            <a:pPr marL="285750" indent="-285750">
              <a:buFontTx/>
              <a:buChar char="-"/>
            </a:pPr>
            <a:r>
              <a:rPr lang="en-GB" dirty="0"/>
              <a:t>Increase in ‘self-generated’ images</a:t>
            </a:r>
          </a:p>
          <a:p>
            <a:pPr marL="285750" indent="-285750">
              <a:buFontTx/>
              <a:buChar char="-"/>
            </a:pPr>
            <a:r>
              <a:rPr lang="en-GB" dirty="0"/>
              <a:t>Reduced protective services</a:t>
            </a:r>
          </a:p>
          <a:p>
            <a:pPr marL="285750" indent="-285750">
              <a:buFontTx/>
              <a:buChar char="-"/>
            </a:pPr>
            <a:r>
              <a:rPr lang="en-GB" dirty="0"/>
              <a:t>Increase in parental stressors</a:t>
            </a:r>
          </a:p>
        </p:txBody>
      </p:sp>
    </p:spTree>
    <p:extLst>
      <p:ext uri="{BB962C8B-B14F-4D97-AF65-F5344CB8AC3E}">
        <p14:creationId xmlns:p14="http://schemas.microsoft.com/office/powerpoint/2010/main" val="334830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9EAA7-354E-4A12-A111-30C726E50EF6}"/>
              </a:ext>
            </a:extLst>
          </p:cNvPr>
          <p:cNvSpPr>
            <a:spLocks noGrp="1"/>
          </p:cNvSpPr>
          <p:nvPr>
            <p:ph type="title"/>
          </p:nvPr>
        </p:nvSpPr>
        <p:spPr/>
        <p:txBody>
          <a:bodyPr/>
          <a:lstStyle/>
          <a:p>
            <a:r>
              <a:rPr lang="en-GB" dirty="0"/>
              <a:t>Causal factors</a:t>
            </a:r>
          </a:p>
        </p:txBody>
      </p:sp>
      <p:sp>
        <p:nvSpPr>
          <p:cNvPr id="5" name="Text Placeholder 4">
            <a:extLst>
              <a:ext uri="{FF2B5EF4-FFF2-40B4-BE49-F238E27FC236}">
                <a16:creationId xmlns:a16="http://schemas.microsoft.com/office/drawing/2014/main" id="{09907647-2048-4009-9134-B35BCB897DC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1733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F0623E-4F9B-4533-8044-52E3256E06EF}"/>
              </a:ext>
            </a:extLst>
          </p:cNvPr>
          <p:cNvSpPr>
            <a:spLocks noGrp="1"/>
          </p:cNvSpPr>
          <p:nvPr>
            <p:ph type="title"/>
          </p:nvPr>
        </p:nvSpPr>
        <p:spPr>
          <a:xfrm>
            <a:off x="838201" y="319617"/>
            <a:ext cx="10198100" cy="853016"/>
          </a:xfrm>
        </p:spPr>
        <p:txBody>
          <a:bodyPr>
            <a:noAutofit/>
          </a:bodyPr>
          <a:lstStyle/>
          <a:p>
            <a:pPr>
              <a:defRPr/>
            </a:pPr>
            <a:r>
              <a:rPr lang="en-GB" b="1" dirty="0"/>
              <a:t>The development of harmful sexual behaviours</a:t>
            </a:r>
          </a:p>
        </p:txBody>
      </p:sp>
      <p:sp>
        <p:nvSpPr>
          <p:cNvPr id="6" name="Content Placeholder 5">
            <a:extLst>
              <a:ext uri="{FF2B5EF4-FFF2-40B4-BE49-F238E27FC236}">
                <a16:creationId xmlns:a16="http://schemas.microsoft.com/office/drawing/2014/main" id="{3BE7CB63-853F-4072-8CCF-FDBC1F407A73}"/>
              </a:ext>
            </a:extLst>
          </p:cNvPr>
          <p:cNvSpPr txBox="1">
            <a:spLocks noGrp="1"/>
          </p:cNvSpPr>
          <p:nvPr>
            <p:ph idx="1"/>
          </p:nvPr>
        </p:nvSpPr>
        <p:spPr>
          <a:xfrm>
            <a:off x="406400" y="1451778"/>
            <a:ext cx="11379200" cy="748795"/>
          </a:xfrm>
          <a:prstGeom prst="rect">
            <a:avLst/>
          </a:prstGeom>
          <a:noFill/>
        </p:spPr>
        <p:txBody>
          <a:bodyPr wrap="square">
            <a:spAutoFit/>
          </a:bodyPr>
          <a:lstStyle/>
          <a:p>
            <a:pPr marL="0" indent="0" defTabSz="1219170">
              <a:lnSpc>
                <a:spcPct val="100000"/>
              </a:lnSpc>
              <a:spcBef>
                <a:spcPts val="0"/>
              </a:spcBef>
              <a:buClrTx/>
              <a:buNone/>
              <a:defRPr/>
            </a:pPr>
            <a:r>
              <a:rPr lang="en-GB" altLang="en-US" sz="2133" dirty="0"/>
              <a:t>The majority of young people who have sexually harmed others have been exposed to some form of maltreatment.</a:t>
            </a:r>
          </a:p>
        </p:txBody>
      </p:sp>
      <p:graphicFrame>
        <p:nvGraphicFramePr>
          <p:cNvPr id="7" name="Diagram 6">
            <a:extLst>
              <a:ext uri="{FF2B5EF4-FFF2-40B4-BE49-F238E27FC236}">
                <a16:creationId xmlns:a16="http://schemas.microsoft.com/office/drawing/2014/main" id="{590007BC-E523-419B-BB11-4740595137BE}"/>
              </a:ext>
            </a:extLst>
          </p:cNvPr>
          <p:cNvGraphicFramePr/>
          <p:nvPr>
            <p:extLst>
              <p:ext uri="{D42A27DB-BD31-4B8C-83A1-F6EECF244321}">
                <p14:modId xmlns:p14="http://schemas.microsoft.com/office/powerpoint/2010/main" val="1785457959"/>
              </p:ext>
            </p:extLst>
          </p:nvPr>
        </p:nvGraphicFramePr>
        <p:xfrm>
          <a:off x="406400" y="1841628"/>
          <a:ext cx="11379200"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60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D1A-64EC-0A43-A175-C2A60338DA3E}"/>
              </a:ext>
            </a:extLst>
          </p:cNvPr>
          <p:cNvSpPr>
            <a:spLocks noGrp="1"/>
          </p:cNvSpPr>
          <p:nvPr>
            <p:ph type="title"/>
          </p:nvPr>
        </p:nvSpPr>
        <p:spPr/>
        <p:txBody>
          <a:bodyPr>
            <a:normAutofit fontScale="90000"/>
          </a:bodyPr>
          <a:lstStyle/>
          <a:p>
            <a:r>
              <a:rPr lang="en-GB" sz="3067" b="1" dirty="0"/>
              <a:t>Sibling sexual behaviour can be divided into three types </a:t>
            </a:r>
            <a:br>
              <a:rPr lang="en-GB" sz="3067" b="1" dirty="0"/>
            </a:br>
            <a:br>
              <a:rPr lang="en-GB" dirty="0"/>
            </a:br>
            <a:endParaRPr lang="en-US" dirty="0"/>
          </a:p>
        </p:txBody>
      </p:sp>
      <p:graphicFrame>
        <p:nvGraphicFramePr>
          <p:cNvPr id="7" name="Diagram 6"/>
          <p:cNvGraphicFramePr/>
          <p:nvPr/>
        </p:nvGraphicFramePr>
        <p:xfrm>
          <a:off x="838202" y="1172309"/>
          <a:ext cx="8935190" cy="4858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88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5A007-D69E-493A-BAFE-3A3634EDBD31}"/>
              </a:ext>
            </a:extLst>
          </p:cNvPr>
          <p:cNvSpPr>
            <a:spLocks noGrp="1"/>
          </p:cNvSpPr>
          <p:nvPr>
            <p:ph type="title"/>
          </p:nvPr>
        </p:nvSpPr>
        <p:spPr/>
        <p:txBody>
          <a:bodyPr/>
          <a:lstStyle/>
          <a:p>
            <a:r>
              <a:rPr lang="en-GB" dirty="0"/>
              <a:t>Understanding sibling relationships</a:t>
            </a:r>
          </a:p>
        </p:txBody>
      </p:sp>
      <p:sp>
        <p:nvSpPr>
          <p:cNvPr id="5" name="Text Placeholder 4">
            <a:extLst>
              <a:ext uri="{FF2B5EF4-FFF2-40B4-BE49-F238E27FC236}">
                <a16:creationId xmlns:a16="http://schemas.microsoft.com/office/drawing/2014/main" id="{5CB328CE-9BDF-411D-BD2D-153D90272ABA}"/>
              </a:ext>
            </a:extLst>
          </p:cNvPr>
          <p:cNvSpPr>
            <a:spLocks noGrp="1"/>
          </p:cNvSpPr>
          <p:nvPr>
            <p:ph type="body" idx="1"/>
          </p:nvPr>
        </p:nvSpPr>
        <p:spPr/>
        <p:txBody>
          <a:bodyPr>
            <a:normAutofit lnSpcReduction="10000"/>
          </a:bodyPr>
          <a:lstStyle/>
          <a:p>
            <a:r>
              <a:rPr lang="en-GB" dirty="0"/>
              <a:t>“… </a:t>
            </a:r>
            <a:r>
              <a:rPr lang="en-GB" i="1" dirty="0"/>
              <a:t>below a threshold of being abusive</a:t>
            </a:r>
            <a:r>
              <a:rPr lang="en-GB" dirty="0"/>
              <a:t>, ordinary sibling squabbling, bickering and fighting may not be as indicative of the relationship as whether or not, in between the bickering and fighting, there are indications of warmth.”</a:t>
            </a:r>
          </a:p>
          <a:p>
            <a:r>
              <a:rPr lang="en-GB" dirty="0"/>
              <a:t>(Sanders, 2004:80)</a:t>
            </a:r>
          </a:p>
          <a:p>
            <a:endParaRPr lang="en-GB" dirty="0"/>
          </a:p>
        </p:txBody>
      </p:sp>
    </p:spTree>
    <p:extLst>
      <p:ext uri="{BB962C8B-B14F-4D97-AF65-F5344CB8AC3E}">
        <p14:creationId xmlns:p14="http://schemas.microsoft.com/office/powerpoint/2010/main" val="333012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Understanding sibling relationships </a:t>
            </a:r>
          </a:p>
        </p:txBody>
      </p:sp>
      <p:sp>
        <p:nvSpPr>
          <p:cNvPr id="6" name="Content Placeholder 5"/>
          <p:cNvSpPr>
            <a:spLocks noGrp="1"/>
          </p:cNvSpPr>
          <p:nvPr>
            <p:ph sz="half" idx="1"/>
          </p:nvPr>
        </p:nvSpPr>
        <p:spPr/>
        <p:txBody>
          <a:bodyPr>
            <a:normAutofit/>
          </a:bodyPr>
          <a:lstStyle/>
          <a:p>
            <a:pPr marL="380990" indent="-380990"/>
            <a:endParaRPr lang="en-GB" sz="2133" dirty="0"/>
          </a:p>
          <a:p>
            <a:pPr marL="380990" indent="-380990"/>
            <a:r>
              <a:rPr lang="en-GB" sz="2133" dirty="0"/>
              <a:t>Enduring </a:t>
            </a:r>
          </a:p>
          <a:p>
            <a:pPr marL="380990" indent="-380990"/>
            <a:r>
              <a:rPr lang="en-GB" sz="2133" dirty="0"/>
              <a:t>Involving complex power dynamics</a:t>
            </a:r>
          </a:p>
          <a:p>
            <a:pPr marL="380990" indent="-380990"/>
            <a:r>
              <a:rPr lang="en-GB" sz="2133" dirty="0">
                <a:solidFill>
                  <a:srgbClr val="646567"/>
                </a:solidFill>
              </a:rPr>
              <a:t>Informed by a range of gendered and cultural differences.</a:t>
            </a:r>
            <a:endParaRPr lang="en-GB" sz="2133" dirty="0"/>
          </a:p>
          <a:p>
            <a:pPr marL="380990" indent="-380990"/>
            <a:r>
              <a:rPr lang="en-GB" sz="2133" dirty="0"/>
              <a:t>Mostly taking place ‘backstage’, away from the gaze of adults</a:t>
            </a:r>
          </a:p>
          <a:p>
            <a:pPr marL="380990" indent="-380990"/>
            <a:r>
              <a:rPr lang="en-GB" sz="2133" dirty="0"/>
              <a:t>Can change over time</a:t>
            </a:r>
          </a:p>
        </p:txBody>
      </p:sp>
      <p:pic>
        <p:nvPicPr>
          <p:cNvPr id="8" name="Picture Placeholder 7"/>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4747" r="18613"/>
          <a:stretch/>
        </p:blipFill>
        <p:spPr>
          <a:xfrm>
            <a:off x="6172202" y="1529211"/>
            <a:ext cx="3886200" cy="3888000"/>
          </a:xfrm>
        </p:spPr>
      </p:pic>
    </p:spTree>
    <p:extLst>
      <p:ext uri="{BB962C8B-B14F-4D97-AF65-F5344CB8AC3E}">
        <p14:creationId xmlns:p14="http://schemas.microsoft.com/office/powerpoint/2010/main" val="298528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8054-9BCE-45C4-9CF2-A19FE740CFB5}"/>
              </a:ext>
            </a:extLst>
          </p:cNvPr>
          <p:cNvSpPr>
            <a:spLocks noGrp="1"/>
          </p:cNvSpPr>
          <p:nvPr>
            <p:ph type="title"/>
          </p:nvPr>
        </p:nvSpPr>
        <p:spPr/>
        <p:txBody>
          <a:bodyPr/>
          <a:lstStyle/>
          <a:p>
            <a:r>
              <a:rPr lang="en-GB" dirty="0"/>
              <a:t>Cultural depictions of sibling incest</a:t>
            </a:r>
          </a:p>
        </p:txBody>
      </p:sp>
      <p:pic>
        <p:nvPicPr>
          <p:cNvPr id="2050" name="Picture 2" descr="Game of Thrones': New EW Cast Portraits + Collector's Covers Set | Cersei  and jaime, Cersei, Jaime lannister">
            <a:extLst>
              <a:ext uri="{FF2B5EF4-FFF2-40B4-BE49-F238E27FC236}">
                <a16:creationId xmlns:a16="http://schemas.microsoft.com/office/drawing/2014/main" id="{E7547F2E-6979-4A79-A527-6FB73989DE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05414" y="1646188"/>
            <a:ext cx="2454198" cy="3654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se My Eyes (film) - Wikipedia">
            <a:extLst>
              <a:ext uri="{FF2B5EF4-FFF2-40B4-BE49-F238E27FC236}">
                <a16:creationId xmlns:a16="http://schemas.microsoft.com/office/drawing/2014/main" id="{1E45818E-7A4C-498E-9464-B5F71B022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5" y="1601688"/>
            <a:ext cx="2454198" cy="36546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8 Reasons Why Commodus Was Rome's Known Depraved Emperor">
            <a:extLst>
              <a:ext uri="{FF2B5EF4-FFF2-40B4-BE49-F238E27FC236}">
                <a16:creationId xmlns:a16="http://schemas.microsoft.com/office/drawing/2014/main" id="{486446EF-8C5F-4FB7-ADD7-B1DC2F9BBADE}"/>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7007" r="7007"/>
          <a:stretch>
            <a:fillRect/>
          </a:stretch>
        </p:blipFill>
        <p:spPr bwMode="auto">
          <a:xfrm>
            <a:off x="6816216" y="1943196"/>
            <a:ext cx="3075929" cy="297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9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F248-C01E-49B3-9D08-CE41ADB266E3}"/>
              </a:ext>
            </a:extLst>
          </p:cNvPr>
          <p:cNvSpPr>
            <a:spLocks noGrp="1"/>
          </p:cNvSpPr>
          <p:nvPr>
            <p:ph type="title"/>
          </p:nvPr>
        </p:nvSpPr>
        <p:spPr/>
        <p:txBody>
          <a:bodyPr/>
          <a:lstStyle/>
          <a:p>
            <a:r>
              <a:rPr lang="en-GB" dirty="0"/>
              <a:t>Introductions</a:t>
            </a:r>
          </a:p>
        </p:txBody>
      </p:sp>
      <p:sp>
        <p:nvSpPr>
          <p:cNvPr id="3" name="Text Placeholder 2">
            <a:extLst>
              <a:ext uri="{FF2B5EF4-FFF2-40B4-BE49-F238E27FC236}">
                <a16:creationId xmlns:a16="http://schemas.microsoft.com/office/drawing/2014/main" id="{C04EC70A-45FA-4C33-B420-B2FFA4C128AD}"/>
              </a:ext>
            </a:extLst>
          </p:cNvPr>
          <p:cNvSpPr>
            <a:spLocks noGrp="1"/>
          </p:cNvSpPr>
          <p:nvPr>
            <p:ph type="body" sz="quarter" idx="10"/>
          </p:nvPr>
        </p:nvSpPr>
        <p:spPr/>
        <p:txBody>
          <a:bodyPr/>
          <a:lstStyle/>
          <a:p>
            <a:r>
              <a:rPr lang="en-GB" dirty="0"/>
              <a:t>Stuart Allardyce, Director, Stop It Now! Scotland / Lucy Faithfull Foundation</a:t>
            </a:r>
          </a:p>
          <a:p>
            <a:r>
              <a:rPr lang="en-GB" dirty="0"/>
              <a:t>Anna Glinski, Deputy Director (knowledge and practice development), Centre of expertise on child sexual abuse</a:t>
            </a:r>
          </a:p>
        </p:txBody>
      </p:sp>
    </p:spTree>
    <p:extLst>
      <p:ext uri="{BB962C8B-B14F-4D97-AF65-F5344CB8AC3E}">
        <p14:creationId xmlns:p14="http://schemas.microsoft.com/office/powerpoint/2010/main" val="85284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D58AFA8-B978-486F-9C1C-E8CF22009091}"/>
              </a:ext>
            </a:extLst>
          </p:cNvPr>
          <p:cNvSpPr>
            <a:spLocks noGrp="1"/>
          </p:cNvSpPr>
          <p:nvPr>
            <p:ph type="subTitle" idx="1"/>
          </p:nvPr>
        </p:nvSpPr>
        <p:spPr/>
        <p:txBody>
          <a:bodyPr>
            <a:normAutofit fontScale="92500" lnSpcReduction="10000"/>
          </a:bodyPr>
          <a:lstStyle/>
          <a:p>
            <a:r>
              <a:rPr lang="en-GB" dirty="0"/>
              <a:t>‘one day (when I was 7) as I sat in our driveway in Long Island with blocks and buckets my curiosity got the better of me. Grace (aged 1) was sitting up, babbling and smiling, and I leaned down between her legs and carefully spread open her vagina. She didn’t resist and when I saw what was inside I shrieked. My mother came running.. It quickly became apparent that Grace had stuffed six or seven pebbles in there. Mum mother removed them patiently which Grace cackled, thrilled her prank had been a success’ </a:t>
            </a:r>
          </a:p>
        </p:txBody>
      </p:sp>
      <p:pic>
        <p:nvPicPr>
          <p:cNvPr id="6" name="Picture 5">
            <a:extLst>
              <a:ext uri="{FF2B5EF4-FFF2-40B4-BE49-F238E27FC236}">
                <a16:creationId xmlns:a16="http://schemas.microsoft.com/office/drawing/2014/main" id="{7185ACD8-D2BA-40F0-ADE4-B1F72F536CF7}"/>
              </a:ext>
            </a:extLst>
          </p:cNvPr>
          <p:cNvPicPr>
            <a:picLocks noChangeAspect="1"/>
          </p:cNvPicPr>
          <p:nvPr/>
        </p:nvPicPr>
        <p:blipFill>
          <a:blip r:embed="rId3"/>
          <a:stretch>
            <a:fillRect/>
          </a:stretch>
        </p:blipFill>
        <p:spPr>
          <a:xfrm>
            <a:off x="6541281" y="1473708"/>
            <a:ext cx="3802522" cy="3697732"/>
          </a:xfrm>
          <a:prstGeom prst="rect">
            <a:avLst/>
          </a:prstGeom>
        </p:spPr>
      </p:pic>
      <p:pic>
        <p:nvPicPr>
          <p:cNvPr id="7" name="Picture 6">
            <a:extLst>
              <a:ext uri="{FF2B5EF4-FFF2-40B4-BE49-F238E27FC236}">
                <a16:creationId xmlns:a16="http://schemas.microsoft.com/office/drawing/2014/main" id="{492CECDC-09E8-47C1-8AD0-0B1D304A89AE}"/>
              </a:ext>
            </a:extLst>
          </p:cNvPr>
          <p:cNvPicPr>
            <a:picLocks noChangeAspect="1"/>
          </p:cNvPicPr>
          <p:nvPr/>
        </p:nvPicPr>
        <p:blipFill>
          <a:blip r:embed="rId4"/>
          <a:stretch>
            <a:fillRect/>
          </a:stretch>
        </p:blipFill>
        <p:spPr>
          <a:xfrm>
            <a:off x="5858360" y="3414608"/>
            <a:ext cx="2818815" cy="2698642"/>
          </a:xfrm>
          <a:prstGeom prst="rect">
            <a:avLst/>
          </a:prstGeom>
        </p:spPr>
      </p:pic>
      <p:sp>
        <p:nvSpPr>
          <p:cNvPr id="3" name="Title 2">
            <a:extLst>
              <a:ext uri="{FF2B5EF4-FFF2-40B4-BE49-F238E27FC236}">
                <a16:creationId xmlns:a16="http://schemas.microsoft.com/office/drawing/2014/main" id="{6BDDD9C6-5ACE-47B6-96E1-7F809960E8FE}"/>
              </a:ext>
            </a:extLst>
          </p:cNvPr>
          <p:cNvSpPr>
            <a:spLocks noGrp="1"/>
          </p:cNvSpPr>
          <p:nvPr>
            <p:ph type="title"/>
          </p:nvPr>
        </p:nvSpPr>
        <p:spPr/>
        <p:txBody>
          <a:bodyPr>
            <a:normAutofit fontScale="90000"/>
          </a:bodyPr>
          <a:lstStyle/>
          <a:p>
            <a:r>
              <a:rPr lang="en-GB" dirty="0"/>
              <a:t>Cultural context - Lena Dunham</a:t>
            </a:r>
          </a:p>
        </p:txBody>
      </p:sp>
    </p:spTree>
    <p:extLst>
      <p:ext uri="{BB962C8B-B14F-4D97-AF65-F5344CB8AC3E}">
        <p14:creationId xmlns:p14="http://schemas.microsoft.com/office/powerpoint/2010/main" val="166270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6BEE-D400-406B-B1E6-DFC0171BBD46}"/>
              </a:ext>
            </a:extLst>
          </p:cNvPr>
          <p:cNvSpPr>
            <a:spLocks noGrp="1"/>
          </p:cNvSpPr>
          <p:nvPr>
            <p:ph type="title"/>
          </p:nvPr>
        </p:nvSpPr>
        <p:spPr>
          <a:xfrm>
            <a:off x="831851" y="1882291"/>
            <a:ext cx="10515600" cy="1611308"/>
          </a:xfrm>
        </p:spPr>
        <p:txBody>
          <a:bodyPr anchor="b">
            <a:normAutofit/>
          </a:bodyPr>
          <a:lstStyle/>
          <a:p>
            <a:r>
              <a:rPr lang="en-GB" b="0" i="0" dirty="0">
                <a:effectLst/>
              </a:rPr>
              <a:t> </a:t>
            </a:r>
            <a:r>
              <a:rPr lang="en-GB" b="0" i="1" dirty="0">
                <a:effectLst/>
              </a:rPr>
              <a:t>‘It was like a grenade going off in the family’</a:t>
            </a:r>
            <a:endParaRPr lang="en-GB" b="1" dirty="0"/>
          </a:p>
        </p:txBody>
      </p:sp>
      <p:sp>
        <p:nvSpPr>
          <p:cNvPr id="9" name="Text Placeholder 2">
            <a:extLst>
              <a:ext uri="{FF2B5EF4-FFF2-40B4-BE49-F238E27FC236}">
                <a16:creationId xmlns:a16="http://schemas.microsoft.com/office/drawing/2014/main" id="{8457DE0E-DB05-4F01-BF41-1B20C9EE0FFE}"/>
              </a:ext>
            </a:extLst>
          </p:cNvPr>
          <p:cNvSpPr>
            <a:spLocks noGrp="1"/>
          </p:cNvSpPr>
          <p:nvPr>
            <p:ph type="body" idx="1"/>
          </p:nvPr>
        </p:nvSpPr>
        <p:spPr>
          <a:xfrm>
            <a:off x="831851" y="3520587"/>
            <a:ext cx="10515600" cy="1500187"/>
          </a:xfrm>
        </p:spPr>
        <p:txBody>
          <a:bodyPr/>
          <a:lstStyle/>
          <a:p>
            <a:endParaRPr lang="en-US" dirty="0"/>
          </a:p>
        </p:txBody>
      </p:sp>
    </p:spTree>
    <p:extLst>
      <p:ext uri="{BB962C8B-B14F-4D97-AF65-F5344CB8AC3E}">
        <p14:creationId xmlns:p14="http://schemas.microsoft.com/office/powerpoint/2010/main" val="350605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7E6013-9942-426E-AC76-D9CE06938801}"/>
              </a:ext>
            </a:extLst>
          </p:cNvPr>
          <p:cNvSpPr>
            <a:spLocks noGrp="1"/>
          </p:cNvSpPr>
          <p:nvPr>
            <p:ph type="body" sz="quarter" idx="12"/>
          </p:nvPr>
        </p:nvSpPr>
        <p:spPr>
          <a:xfrm>
            <a:off x="422988" y="1219356"/>
            <a:ext cx="9784002" cy="4419288"/>
          </a:xfrm>
        </p:spPr>
        <p:txBody>
          <a:bodyPr>
            <a:normAutofit fontScale="92500" lnSpcReduction="20000"/>
          </a:bodyPr>
          <a:lstStyle/>
          <a:p>
            <a:r>
              <a:rPr lang="en-GB" dirty="0"/>
              <a:t>Hannah is 10 and lives with her mum and dad. Her stepbrother, Dylan is 13 and stays with them every weekend. Dylan’s mum has a difficult relationship with his father. Dylan’s father was charged with assaulting Dylan’s mum her on two occasions when they were together. </a:t>
            </a:r>
          </a:p>
          <a:p>
            <a:r>
              <a:rPr lang="en-GB" dirty="0"/>
              <a:t>On a Sunday after Dylan has left and gone to stay with his dad for the week, Hannah tells her mum that her ‘flower’ is sore and there is blood when she goes to the toilet. When asked whether anything has happened she tells her mum that her brother has been coming into her bed on Friday and Saturday nights. He touches her between her legs and has shown her videos on his phone of people doing ‘naughty things’. He has tried to get her to do things in the videos and this last weekend tried to put his penis in her vagina. He has been coming to her room over the last 3 months. </a:t>
            </a:r>
          </a:p>
          <a:p>
            <a:r>
              <a:rPr lang="en-GB" dirty="0"/>
              <a:t>Hannah’s mother is shocked and doesn’t know what to do. Hannah gets upset because she sees her mum is upset. </a:t>
            </a:r>
          </a:p>
        </p:txBody>
      </p:sp>
      <p:sp>
        <p:nvSpPr>
          <p:cNvPr id="5" name="Title 4">
            <a:extLst>
              <a:ext uri="{FF2B5EF4-FFF2-40B4-BE49-F238E27FC236}">
                <a16:creationId xmlns:a16="http://schemas.microsoft.com/office/drawing/2014/main" id="{728D9A3A-DEA9-4907-B181-5F7AEE927784}"/>
              </a:ext>
            </a:extLst>
          </p:cNvPr>
          <p:cNvSpPr>
            <a:spLocks noGrp="1"/>
          </p:cNvSpPr>
          <p:nvPr>
            <p:ph type="title"/>
          </p:nvPr>
        </p:nvSpPr>
        <p:spPr>
          <a:xfrm>
            <a:off x="422988" y="360836"/>
            <a:ext cx="10972800" cy="690880"/>
          </a:xfrm>
        </p:spPr>
        <p:txBody>
          <a:bodyPr>
            <a:normAutofit fontScale="90000"/>
          </a:bodyPr>
          <a:lstStyle/>
          <a:p>
            <a:r>
              <a:rPr lang="en-GB" dirty="0"/>
              <a:t>Case example 1</a:t>
            </a:r>
          </a:p>
        </p:txBody>
      </p:sp>
    </p:spTree>
    <p:extLst>
      <p:ext uri="{BB962C8B-B14F-4D97-AF65-F5344CB8AC3E}">
        <p14:creationId xmlns:p14="http://schemas.microsoft.com/office/powerpoint/2010/main" val="11281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B5CE5-6CA4-4DBF-9F16-9A72255F0930}"/>
              </a:ext>
            </a:extLst>
          </p:cNvPr>
          <p:cNvSpPr>
            <a:spLocks noGrp="1"/>
          </p:cNvSpPr>
          <p:nvPr>
            <p:ph type="body" sz="quarter" idx="12"/>
          </p:nvPr>
        </p:nvSpPr>
        <p:spPr>
          <a:xfrm>
            <a:off x="422988" y="1386996"/>
            <a:ext cx="9864012" cy="4419288"/>
          </a:xfrm>
        </p:spPr>
        <p:txBody>
          <a:bodyPr/>
          <a:lstStyle/>
          <a:p>
            <a:r>
              <a:rPr lang="en-GB" dirty="0"/>
              <a:t>Josh is 9 and lives with his mum and dad and his 8 year old sister, Amy. His mum and dad have been arguing a lot recently and they have lots of financial problems after dad lost his job 6 months ago. </a:t>
            </a:r>
          </a:p>
          <a:p>
            <a:r>
              <a:rPr lang="en-GB" dirty="0"/>
              <a:t>Josh and Amy share a bedroom. Mum and dad know that Josh sometimes crawls into Amy’s bed at night as they find them asleep together in the morning. The parents find this cute and have never discussed it with the siblings. </a:t>
            </a:r>
          </a:p>
          <a:p>
            <a:r>
              <a:rPr lang="en-GB" dirty="0"/>
              <a:t>One night after bedtime they hear a noise from Josh and Amy’s bedroom. Dad goes upstairs and finds them both in bed together. He asks Josh to go to his bed. Josh is embarrassed and when he gets out of bed he has no pyjama bottoms on. Neither has Amy. He says that they have just been playing a game that makes them feel nice. </a:t>
            </a:r>
          </a:p>
        </p:txBody>
      </p:sp>
      <p:sp>
        <p:nvSpPr>
          <p:cNvPr id="3" name="Title 2">
            <a:extLst>
              <a:ext uri="{FF2B5EF4-FFF2-40B4-BE49-F238E27FC236}">
                <a16:creationId xmlns:a16="http://schemas.microsoft.com/office/drawing/2014/main" id="{E51B5043-9A1E-4677-B3CC-D4AC6022B521}"/>
              </a:ext>
            </a:extLst>
          </p:cNvPr>
          <p:cNvSpPr>
            <a:spLocks noGrp="1"/>
          </p:cNvSpPr>
          <p:nvPr>
            <p:ph type="title"/>
          </p:nvPr>
        </p:nvSpPr>
        <p:spPr/>
        <p:txBody>
          <a:bodyPr>
            <a:normAutofit fontScale="90000"/>
          </a:bodyPr>
          <a:lstStyle/>
          <a:p>
            <a:r>
              <a:rPr lang="en-GB" dirty="0"/>
              <a:t>Case example 2</a:t>
            </a:r>
          </a:p>
        </p:txBody>
      </p:sp>
    </p:spTree>
    <p:extLst>
      <p:ext uri="{BB962C8B-B14F-4D97-AF65-F5344CB8AC3E}">
        <p14:creationId xmlns:p14="http://schemas.microsoft.com/office/powerpoint/2010/main" val="388627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D1A-64EC-0A43-A175-C2A60338DA3E}"/>
              </a:ext>
            </a:extLst>
          </p:cNvPr>
          <p:cNvSpPr>
            <a:spLocks noGrp="1"/>
          </p:cNvSpPr>
          <p:nvPr>
            <p:ph type="title"/>
          </p:nvPr>
        </p:nvSpPr>
        <p:spPr/>
        <p:txBody>
          <a:bodyPr/>
          <a:lstStyle/>
          <a:p>
            <a:r>
              <a:rPr lang="en-US" b="1" dirty="0"/>
              <a:t>Understanding sibling sexual abuse</a:t>
            </a:r>
          </a:p>
        </p:txBody>
      </p:sp>
      <p:sp>
        <p:nvSpPr>
          <p:cNvPr id="3" name="Content Placeholder 2">
            <a:extLst>
              <a:ext uri="{FF2B5EF4-FFF2-40B4-BE49-F238E27FC236}">
                <a16:creationId xmlns:a16="http://schemas.microsoft.com/office/drawing/2014/main" id="{9649BC19-07B2-6643-BC40-E2D91E810F46}"/>
              </a:ext>
            </a:extLst>
          </p:cNvPr>
          <p:cNvSpPr>
            <a:spLocks noGrp="1"/>
          </p:cNvSpPr>
          <p:nvPr>
            <p:ph idx="1"/>
          </p:nvPr>
        </p:nvSpPr>
        <p:spPr>
          <a:xfrm>
            <a:off x="838200" y="1172310"/>
            <a:ext cx="10515600" cy="4715487"/>
          </a:xfrm>
        </p:spPr>
        <p:txBody>
          <a:bodyPr>
            <a:noAutofit/>
          </a:bodyPr>
          <a:lstStyle/>
          <a:p>
            <a:pPr marL="285744" indent="-285744">
              <a:lnSpc>
                <a:spcPct val="150000"/>
              </a:lnSpc>
            </a:pPr>
            <a:r>
              <a:rPr lang="en-GB" sz="2133" b="1" dirty="0">
                <a:solidFill>
                  <a:schemeClr val="accent6"/>
                </a:solidFill>
              </a:rPr>
              <a:t>Less likely to be disclosed </a:t>
            </a:r>
            <a:r>
              <a:rPr lang="en-GB" sz="2133" dirty="0"/>
              <a:t>than other forms of sexual abuse</a:t>
            </a:r>
          </a:p>
          <a:p>
            <a:pPr marL="285744" indent="-285744">
              <a:lnSpc>
                <a:spcPct val="150000"/>
              </a:lnSpc>
              <a:spcBef>
                <a:spcPts val="0"/>
              </a:spcBef>
              <a:defRPr/>
            </a:pPr>
            <a:r>
              <a:rPr lang="en-GB" sz="2133" dirty="0"/>
              <a:t>The most common reported pattern of sibling sexual abuse involves an </a:t>
            </a:r>
            <a:r>
              <a:rPr lang="en-GB" sz="2133" b="1" dirty="0">
                <a:solidFill>
                  <a:schemeClr val="accent3"/>
                </a:solidFill>
              </a:rPr>
              <a:t>older brother abusing a younger sister</a:t>
            </a:r>
          </a:p>
          <a:p>
            <a:pPr marL="285744" indent="-285744">
              <a:lnSpc>
                <a:spcPct val="150000"/>
              </a:lnSpc>
            </a:pPr>
            <a:r>
              <a:rPr lang="en-GB" sz="2133" dirty="0"/>
              <a:t>Has the potential to be </a:t>
            </a:r>
            <a:r>
              <a:rPr lang="en-GB" sz="2133" b="1" dirty="0">
                <a:solidFill>
                  <a:schemeClr val="accent2"/>
                </a:solidFill>
              </a:rPr>
              <a:t>as harmful </a:t>
            </a:r>
            <a:r>
              <a:rPr lang="en-GB" sz="2133" dirty="0"/>
              <a:t>as sexual abuse by a parent</a:t>
            </a:r>
          </a:p>
          <a:p>
            <a:pPr marL="285744" indent="-285744">
              <a:lnSpc>
                <a:spcPct val="150000"/>
              </a:lnSpc>
            </a:pPr>
            <a:r>
              <a:rPr lang="en-GB" sz="2133" dirty="0"/>
              <a:t>Entails a </a:t>
            </a:r>
            <a:r>
              <a:rPr lang="en-GB" sz="2133" b="1" dirty="0">
                <a:solidFill>
                  <a:schemeClr val="accent5"/>
                </a:solidFill>
              </a:rPr>
              <a:t>greater number of sexual acts </a:t>
            </a:r>
            <a:r>
              <a:rPr lang="en-GB" sz="2133" dirty="0"/>
              <a:t>over a longer period of time </a:t>
            </a:r>
          </a:p>
          <a:p>
            <a:pPr marL="285744" indent="-285744">
              <a:lnSpc>
                <a:spcPct val="150000"/>
              </a:lnSpc>
            </a:pPr>
            <a:r>
              <a:rPr lang="en-GB" sz="2133" dirty="0"/>
              <a:t>May start at an </a:t>
            </a:r>
            <a:r>
              <a:rPr lang="en-GB" sz="2133" b="1" dirty="0">
                <a:solidFill>
                  <a:schemeClr val="accent4"/>
                </a:solidFill>
              </a:rPr>
              <a:t>earlier age </a:t>
            </a:r>
            <a:r>
              <a:rPr lang="en-GB" sz="2133" dirty="0"/>
              <a:t>and is more likely to involve sexual intercourse</a:t>
            </a:r>
          </a:p>
          <a:p>
            <a:pPr marL="285744" indent="-285744">
              <a:lnSpc>
                <a:spcPct val="150000"/>
              </a:lnSpc>
            </a:pPr>
            <a:r>
              <a:rPr lang="en-GB" sz="2133" dirty="0"/>
              <a:t>May involve </a:t>
            </a:r>
            <a:r>
              <a:rPr lang="en-GB" sz="2133" b="1" dirty="0">
                <a:solidFill>
                  <a:schemeClr val="accent1"/>
                </a:solidFill>
              </a:rPr>
              <a:t>technology </a:t>
            </a:r>
          </a:p>
          <a:p>
            <a:pPr marL="285744" indent="-285744">
              <a:lnSpc>
                <a:spcPct val="150000"/>
              </a:lnSpc>
              <a:spcBef>
                <a:spcPts val="0"/>
              </a:spcBef>
              <a:defRPr/>
            </a:pPr>
            <a:r>
              <a:rPr lang="en-GB" sz="2133" dirty="0"/>
              <a:t>The impact may not be </a:t>
            </a:r>
            <a:r>
              <a:rPr lang="en-GB" sz="2133" b="1" dirty="0">
                <a:solidFill>
                  <a:schemeClr val="tx2"/>
                </a:solidFill>
              </a:rPr>
              <a:t>apparent until adulthood</a:t>
            </a:r>
          </a:p>
          <a:p>
            <a:pPr>
              <a:lnSpc>
                <a:spcPct val="100000"/>
              </a:lnSpc>
              <a:spcBef>
                <a:spcPts val="0"/>
              </a:spcBef>
              <a:defRPr/>
            </a:pPr>
            <a:endParaRPr lang="en-GB" sz="1867" dirty="0"/>
          </a:p>
          <a:p>
            <a:pPr>
              <a:lnSpc>
                <a:spcPct val="100000"/>
              </a:lnSpc>
              <a:spcBef>
                <a:spcPts val="0"/>
              </a:spcBef>
              <a:defRPr/>
            </a:pPr>
            <a:endParaRPr lang="en-GB" sz="1867" dirty="0"/>
          </a:p>
          <a:p>
            <a:endParaRPr lang="en-GB" sz="1867" dirty="0"/>
          </a:p>
          <a:p>
            <a:endParaRPr lang="en-GB" sz="1867" dirty="0"/>
          </a:p>
          <a:p>
            <a:pPr algn="ctr"/>
            <a:endParaRPr lang="en-GB" sz="1867" b="1" dirty="0">
              <a:solidFill>
                <a:schemeClr val="tx2"/>
              </a:solidFill>
            </a:endParaRPr>
          </a:p>
        </p:txBody>
      </p:sp>
    </p:spTree>
    <p:extLst>
      <p:ext uri="{BB962C8B-B14F-4D97-AF65-F5344CB8AC3E}">
        <p14:creationId xmlns:p14="http://schemas.microsoft.com/office/powerpoint/2010/main" val="230364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1D373-82D0-442E-9BC7-49224605A1E8}"/>
              </a:ext>
            </a:extLst>
          </p:cNvPr>
          <p:cNvSpPr>
            <a:spLocks noGrp="1"/>
          </p:cNvSpPr>
          <p:nvPr>
            <p:ph sz="half" idx="14"/>
          </p:nvPr>
        </p:nvSpPr>
        <p:spPr>
          <a:xfrm>
            <a:off x="6181608" y="1507561"/>
            <a:ext cx="4048242" cy="4351339"/>
          </a:xfrm>
        </p:spPr>
        <p:txBody>
          <a:bodyPr>
            <a:normAutofit fontScale="92500"/>
          </a:bodyPr>
          <a:lstStyle/>
          <a:p>
            <a:pPr marL="285744" indent="-285744">
              <a:lnSpc>
                <a:spcPct val="100000"/>
              </a:lnSpc>
            </a:pPr>
            <a:r>
              <a:rPr lang="en-GB" sz="2133" dirty="0"/>
              <a:t>Young people who sexually harm siblings are more likely than other young people displaying harmful sexual behaviour to have themselves been sexually abused</a:t>
            </a:r>
          </a:p>
          <a:p>
            <a:pPr marL="285744" indent="-285744">
              <a:lnSpc>
                <a:spcPct val="100000"/>
              </a:lnSpc>
            </a:pPr>
            <a:r>
              <a:rPr lang="en-GB" sz="2133" dirty="0"/>
              <a:t>Non-abusive sibling sexual behaviour can escalate if left unchecked</a:t>
            </a:r>
          </a:p>
          <a:p>
            <a:pPr marL="285744" indent="-285744">
              <a:lnSpc>
                <a:spcPct val="100000"/>
              </a:lnSpc>
            </a:pPr>
            <a:r>
              <a:rPr lang="en-GB" sz="2133" dirty="0"/>
              <a:t>Environmental factors, such as siblings of different ages and genders sharing beds or bedrooms, may also be significant</a:t>
            </a:r>
          </a:p>
          <a:p>
            <a:pPr marL="285744" indent="-285744"/>
            <a:endParaRPr lang="en-GB" dirty="0"/>
          </a:p>
          <a:p>
            <a:endParaRPr lang="en-GB" dirty="0"/>
          </a:p>
        </p:txBody>
      </p:sp>
      <p:sp>
        <p:nvSpPr>
          <p:cNvPr id="2" name="Title 1">
            <a:extLst>
              <a:ext uri="{FF2B5EF4-FFF2-40B4-BE49-F238E27FC236}">
                <a16:creationId xmlns:a16="http://schemas.microsoft.com/office/drawing/2014/main" id="{E4E600FD-6232-42C3-A6F1-592645ADDE84}"/>
              </a:ext>
            </a:extLst>
          </p:cNvPr>
          <p:cNvSpPr>
            <a:spLocks noGrp="1"/>
          </p:cNvSpPr>
          <p:nvPr>
            <p:ph type="title"/>
          </p:nvPr>
        </p:nvSpPr>
        <p:spPr>
          <a:xfrm>
            <a:off x="838201" y="318599"/>
            <a:ext cx="10197123" cy="853711"/>
          </a:xfrm>
        </p:spPr>
        <p:txBody>
          <a:bodyPr anchor="t">
            <a:normAutofit/>
          </a:bodyPr>
          <a:lstStyle/>
          <a:p>
            <a:r>
              <a:rPr lang="en-GB" b="1" dirty="0"/>
              <a:t>What else do we know?</a:t>
            </a:r>
          </a:p>
        </p:txBody>
      </p:sp>
      <p:pic>
        <p:nvPicPr>
          <p:cNvPr id="7" name="Picture 6" descr="A child and child looking out a window&#10;&#10;Description automatically generated with low confidence">
            <a:extLst>
              <a:ext uri="{FF2B5EF4-FFF2-40B4-BE49-F238E27FC236}">
                <a16:creationId xmlns:a16="http://schemas.microsoft.com/office/drawing/2014/main" id="{5BCDC587-04F4-4E56-96DC-D452725D9AE0}"/>
              </a:ext>
            </a:extLst>
          </p:cNvPr>
          <p:cNvPicPr>
            <a:picLocks noChangeAspect="1"/>
          </p:cNvPicPr>
          <p:nvPr/>
        </p:nvPicPr>
        <p:blipFill rotWithShape="1">
          <a:blip r:embed="rId3">
            <a:extLst>
              <a:ext uri="{28A0092B-C50C-407E-A947-70E740481C1C}">
                <a14:useLocalDpi xmlns:a14="http://schemas.microsoft.com/office/drawing/2010/main" val="0"/>
              </a:ext>
            </a:extLst>
          </a:blip>
          <a:srcRect l="16836" r="3678" b="1"/>
          <a:stretch/>
        </p:blipFill>
        <p:spPr>
          <a:xfrm>
            <a:off x="838200" y="1461477"/>
            <a:ext cx="5181600" cy="4351339"/>
          </a:xfrm>
          <a:prstGeom prst="rect">
            <a:avLst/>
          </a:prstGeom>
          <a:noFill/>
        </p:spPr>
      </p:pic>
    </p:spTree>
    <p:extLst>
      <p:ext uri="{BB962C8B-B14F-4D97-AF65-F5344CB8AC3E}">
        <p14:creationId xmlns:p14="http://schemas.microsoft.com/office/powerpoint/2010/main" val="186421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8F3F8D-61B8-4E64-85B0-CDF7B236048D}"/>
              </a:ext>
            </a:extLst>
          </p:cNvPr>
          <p:cNvSpPr>
            <a:spLocks noGrp="1"/>
          </p:cNvSpPr>
          <p:nvPr>
            <p:ph type="body" sz="quarter" idx="12"/>
          </p:nvPr>
        </p:nvSpPr>
        <p:spPr/>
        <p:txBody>
          <a:bodyPr>
            <a:normAutofit lnSpcReduction="10000"/>
          </a:bodyPr>
          <a:lstStyle/>
          <a:p>
            <a:r>
              <a:rPr lang="en-GB" dirty="0"/>
              <a:t>Sibling sexual abuse is statistically associated with family environments characterised by disrupted living situations, poor family relationships, and unstable parental backgrounds. </a:t>
            </a:r>
          </a:p>
          <a:p>
            <a:r>
              <a:rPr lang="en-GB" dirty="0"/>
              <a:t>This does not mean that sibling sexual abuse only takes place within the context of wider family difficulties – a child may have been abused outside the family and then re-enact this with their sibling, for example – but it does mean that both the sibling relationships and the wider family dynamics need to be explored in order to understand the pathway to sibling sexual abuse and to tailor appropriate interventions. </a:t>
            </a:r>
          </a:p>
          <a:p>
            <a:r>
              <a:rPr lang="en-GB" dirty="0"/>
              <a:t>Sibling sexual abuse must be understood as a problem of and for the family as a whole, and not just a problem for or about an individual child. The family as a whole needs to be involved in any intervention plan, and the strengths of the family – and potentially their community – must be harnessed in order to help them move on from harm.</a:t>
            </a:r>
          </a:p>
        </p:txBody>
      </p:sp>
      <p:sp>
        <p:nvSpPr>
          <p:cNvPr id="5" name="Title 4">
            <a:extLst>
              <a:ext uri="{FF2B5EF4-FFF2-40B4-BE49-F238E27FC236}">
                <a16:creationId xmlns:a16="http://schemas.microsoft.com/office/drawing/2014/main" id="{CEB01686-9908-44C8-8C9C-28C31C4811E0}"/>
              </a:ext>
            </a:extLst>
          </p:cNvPr>
          <p:cNvSpPr>
            <a:spLocks noGrp="1"/>
          </p:cNvSpPr>
          <p:nvPr>
            <p:ph type="title"/>
          </p:nvPr>
        </p:nvSpPr>
        <p:spPr/>
        <p:txBody>
          <a:bodyPr>
            <a:normAutofit fontScale="90000"/>
          </a:bodyPr>
          <a:lstStyle/>
          <a:p>
            <a:r>
              <a:rPr lang="en-GB" dirty="0"/>
              <a:t>Sibling sexual abuse – a family issue</a:t>
            </a:r>
          </a:p>
        </p:txBody>
      </p:sp>
    </p:spTree>
    <p:extLst>
      <p:ext uri="{BB962C8B-B14F-4D97-AF65-F5344CB8AC3E}">
        <p14:creationId xmlns:p14="http://schemas.microsoft.com/office/powerpoint/2010/main" val="413075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352A4-BB82-4D78-A387-366ED8BE3916}"/>
              </a:ext>
            </a:extLst>
          </p:cNvPr>
          <p:cNvSpPr>
            <a:spLocks noGrp="1"/>
          </p:cNvSpPr>
          <p:nvPr>
            <p:ph type="title"/>
          </p:nvPr>
        </p:nvSpPr>
        <p:spPr/>
        <p:txBody>
          <a:bodyPr/>
          <a:lstStyle/>
          <a:p>
            <a:r>
              <a:rPr lang="en-GB" dirty="0"/>
              <a:t>Impact</a:t>
            </a:r>
          </a:p>
        </p:txBody>
      </p:sp>
      <p:sp>
        <p:nvSpPr>
          <p:cNvPr id="6" name="Text Placeholder 5">
            <a:extLst>
              <a:ext uri="{FF2B5EF4-FFF2-40B4-BE49-F238E27FC236}">
                <a16:creationId xmlns:a16="http://schemas.microsoft.com/office/drawing/2014/main" id="{034EEFDB-3313-4513-8E4D-288D4D02D78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780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D1A-64EC-0A43-A175-C2A60338DA3E}"/>
              </a:ext>
            </a:extLst>
          </p:cNvPr>
          <p:cNvSpPr>
            <a:spLocks noGrp="1"/>
          </p:cNvSpPr>
          <p:nvPr>
            <p:ph type="title"/>
          </p:nvPr>
        </p:nvSpPr>
        <p:spPr/>
        <p:txBody>
          <a:bodyPr/>
          <a:lstStyle/>
          <a:p>
            <a:r>
              <a:rPr lang="en-US" b="1" dirty="0"/>
              <a:t>Impact of sibling sexual behaviour </a:t>
            </a:r>
          </a:p>
        </p:txBody>
      </p:sp>
      <p:graphicFrame>
        <p:nvGraphicFramePr>
          <p:cNvPr id="10" name="Diagram 9"/>
          <p:cNvGraphicFramePr/>
          <p:nvPr>
            <p:extLst>
              <p:ext uri="{D42A27DB-BD31-4B8C-83A1-F6EECF244321}">
                <p14:modId xmlns:p14="http://schemas.microsoft.com/office/powerpoint/2010/main" val="1706453795"/>
              </p:ext>
            </p:extLst>
          </p:nvPr>
        </p:nvGraphicFramePr>
        <p:xfrm>
          <a:off x="838202" y="1337186"/>
          <a:ext cx="9172697" cy="446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63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4062"/>
            <a:ext cx="10515600" cy="1325563"/>
          </a:xfrm>
        </p:spPr>
        <p:txBody>
          <a:bodyPr/>
          <a:lstStyle/>
          <a:p>
            <a:r>
              <a:rPr lang="en-GB" b="1" dirty="0"/>
              <a:t> Impact on family</a:t>
            </a:r>
          </a:p>
        </p:txBody>
      </p:sp>
      <p:pic>
        <p:nvPicPr>
          <p:cNvPr id="4" name="Content Placeholder 3" descr="A group of people standing together&#10;&#10;Description automatically generated with low confidence">
            <a:extLst>
              <a:ext uri="{FF2B5EF4-FFF2-40B4-BE49-F238E27FC236}">
                <a16:creationId xmlns:a16="http://schemas.microsoft.com/office/drawing/2014/main" id="{99A08217-336D-4949-B112-12357072B9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84" y="2137660"/>
            <a:ext cx="9917487" cy="2582679"/>
          </a:xfrm>
          <a:ln w="12700">
            <a:solidFill>
              <a:schemeClr val="tx2"/>
            </a:solidFill>
          </a:ln>
        </p:spPr>
      </p:pic>
      <p:sp>
        <p:nvSpPr>
          <p:cNvPr id="14" name="Explosion 2 6">
            <a:extLst>
              <a:ext uri="{FF2B5EF4-FFF2-40B4-BE49-F238E27FC236}">
                <a16:creationId xmlns:a16="http://schemas.microsoft.com/office/drawing/2014/main" id="{8A66C54A-FD83-49A8-A959-6D877F5E6535}"/>
              </a:ext>
            </a:extLst>
          </p:cNvPr>
          <p:cNvSpPr/>
          <p:nvPr/>
        </p:nvSpPr>
        <p:spPr>
          <a:xfrm>
            <a:off x="7795260" y="923046"/>
            <a:ext cx="2393314" cy="1024395"/>
          </a:xfrm>
          <a:prstGeom prst="irregularSeal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1867" b="1" dirty="0">
                <a:solidFill>
                  <a:srgbClr val="FFFFFF"/>
                </a:solidFill>
                <a:latin typeface="Arial"/>
              </a:rPr>
              <a:t>Guilt</a:t>
            </a:r>
          </a:p>
        </p:txBody>
      </p:sp>
      <p:sp>
        <p:nvSpPr>
          <p:cNvPr id="15" name="Explosion 2 6">
            <a:extLst>
              <a:ext uri="{FF2B5EF4-FFF2-40B4-BE49-F238E27FC236}">
                <a16:creationId xmlns:a16="http://schemas.microsoft.com/office/drawing/2014/main" id="{659D891B-30BC-46E2-96C3-4AEDEA7D0F7B}"/>
              </a:ext>
            </a:extLst>
          </p:cNvPr>
          <p:cNvSpPr/>
          <p:nvPr/>
        </p:nvSpPr>
        <p:spPr>
          <a:xfrm>
            <a:off x="700928" y="967298"/>
            <a:ext cx="2484439" cy="1096329"/>
          </a:xfrm>
          <a:prstGeom prst="irregularSeal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1867" b="1" dirty="0">
                <a:solidFill>
                  <a:srgbClr val="FFFFFF"/>
                </a:solidFill>
                <a:latin typeface="Arial"/>
              </a:rPr>
              <a:t>Blame</a:t>
            </a:r>
          </a:p>
        </p:txBody>
      </p:sp>
      <p:sp>
        <p:nvSpPr>
          <p:cNvPr id="16" name="Explosion 2 11">
            <a:extLst>
              <a:ext uri="{FF2B5EF4-FFF2-40B4-BE49-F238E27FC236}">
                <a16:creationId xmlns:a16="http://schemas.microsoft.com/office/drawing/2014/main" id="{921F7F68-4188-4ACD-B752-285B0C315C5F}"/>
              </a:ext>
            </a:extLst>
          </p:cNvPr>
          <p:cNvSpPr/>
          <p:nvPr/>
        </p:nvSpPr>
        <p:spPr>
          <a:xfrm>
            <a:off x="540884" y="4866307"/>
            <a:ext cx="2808312" cy="1179013"/>
          </a:xfrm>
          <a:prstGeom prst="irregularSeal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1867" b="1" dirty="0">
                <a:solidFill>
                  <a:srgbClr val="FFFFFF"/>
                </a:solidFill>
                <a:latin typeface="Arial"/>
              </a:rPr>
              <a:t>Distress</a:t>
            </a:r>
          </a:p>
        </p:txBody>
      </p:sp>
      <p:sp>
        <p:nvSpPr>
          <p:cNvPr id="17" name="Explosion 2 8">
            <a:extLst>
              <a:ext uri="{FF2B5EF4-FFF2-40B4-BE49-F238E27FC236}">
                <a16:creationId xmlns:a16="http://schemas.microsoft.com/office/drawing/2014/main" id="{871D53B4-9D58-4C0F-AEC1-AD0E011722BC}"/>
              </a:ext>
            </a:extLst>
          </p:cNvPr>
          <p:cNvSpPr/>
          <p:nvPr/>
        </p:nvSpPr>
        <p:spPr>
          <a:xfrm>
            <a:off x="4603455" y="4875944"/>
            <a:ext cx="2376264" cy="1179013"/>
          </a:xfrm>
          <a:prstGeom prst="irregularSeal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b="1" dirty="0">
                <a:solidFill>
                  <a:srgbClr val="FFFFFF"/>
                </a:solidFill>
                <a:latin typeface="Arial"/>
              </a:rPr>
              <a:t>Anger</a:t>
            </a:r>
          </a:p>
        </p:txBody>
      </p:sp>
      <p:sp>
        <p:nvSpPr>
          <p:cNvPr id="18" name="Explosion 2 9">
            <a:extLst>
              <a:ext uri="{FF2B5EF4-FFF2-40B4-BE49-F238E27FC236}">
                <a16:creationId xmlns:a16="http://schemas.microsoft.com/office/drawing/2014/main" id="{D79C638A-C78F-44E0-A458-2FFF8055F241}"/>
              </a:ext>
            </a:extLst>
          </p:cNvPr>
          <p:cNvSpPr/>
          <p:nvPr/>
        </p:nvSpPr>
        <p:spPr>
          <a:xfrm>
            <a:off x="7494077" y="4866306"/>
            <a:ext cx="2857659" cy="117901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b="1" dirty="0">
                <a:solidFill>
                  <a:srgbClr val="FFFFFF"/>
                </a:solidFill>
                <a:latin typeface="Arial"/>
              </a:rPr>
              <a:t>Jealousy</a:t>
            </a:r>
          </a:p>
        </p:txBody>
      </p:sp>
      <p:sp>
        <p:nvSpPr>
          <p:cNvPr id="19" name="Explosion 2 10">
            <a:extLst>
              <a:ext uri="{FF2B5EF4-FFF2-40B4-BE49-F238E27FC236}">
                <a16:creationId xmlns:a16="http://schemas.microsoft.com/office/drawing/2014/main" id="{CA64A02F-C210-4AED-81A1-8281D0CD92A1}"/>
              </a:ext>
            </a:extLst>
          </p:cNvPr>
          <p:cNvSpPr/>
          <p:nvPr/>
        </p:nvSpPr>
        <p:spPr>
          <a:xfrm>
            <a:off x="4171590" y="931329"/>
            <a:ext cx="3079973" cy="1096329"/>
          </a:xfrm>
          <a:prstGeom prst="irregularSeal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b="1" dirty="0">
                <a:solidFill>
                  <a:srgbClr val="FFFFFF"/>
                </a:solidFill>
                <a:latin typeface="Arial"/>
              </a:rPr>
              <a:t>Torn loyalties</a:t>
            </a:r>
          </a:p>
        </p:txBody>
      </p:sp>
    </p:spTree>
    <p:extLst>
      <p:ext uri="{BB962C8B-B14F-4D97-AF65-F5344CB8AC3E}">
        <p14:creationId xmlns:p14="http://schemas.microsoft.com/office/powerpoint/2010/main" val="173384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Looking after yourself – health warning</a:t>
            </a:r>
          </a:p>
        </p:txBody>
      </p:sp>
      <p:sp>
        <p:nvSpPr>
          <p:cNvPr id="3" name="Content Placeholder 2"/>
          <p:cNvSpPr>
            <a:spLocks noGrp="1"/>
          </p:cNvSpPr>
          <p:nvPr>
            <p:ph idx="1"/>
          </p:nvPr>
        </p:nvSpPr>
        <p:spPr>
          <a:xfrm>
            <a:off x="838200" y="1825625"/>
            <a:ext cx="9635836" cy="4351338"/>
          </a:xfrm>
        </p:spPr>
        <p:txBody>
          <a:bodyPr>
            <a:normAutofit lnSpcReduction="10000"/>
          </a:bodyPr>
          <a:lstStyle/>
          <a:p>
            <a:pPr>
              <a:lnSpc>
                <a:spcPct val="100000"/>
              </a:lnSpc>
            </a:pPr>
            <a:r>
              <a:rPr lang="en-GB" sz="1867" dirty="0"/>
              <a:t>Sexual abuse can be difficult to think about and talk about.  Thinking about it  and talking about it will affect us all in </a:t>
            </a:r>
            <a:r>
              <a:rPr lang="en-GB" sz="1867" b="1" dirty="0"/>
              <a:t>different ways</a:t>
            </a:r>
            <a:r>
              <a:rPr lang="en-GB" sz="1867" dirty="0"/>
              <a:t>, at </a:t>
            </a:r>
            <a:r>
              <a:rPr lang="en-GB" sz="1867" b="1" dirty="0"/>
              <a:t>different times</a:t>
            </a:r>
            <a:r>
              <a:rPr lang="en-GB" sz="1867" dirty="0"/>
              <a:t>.  </a:t>
            </a:r>
          </a:p>
          <a:p>
            <a:pPr>
              <a:lnSpc>
                <a:spcPct val="100000"/>
              </a:lnSpc>
            </a:pPr>
            <a:r>
              <a:rPr lang="en-GB" sz="1867" dirty="0"/>
              <a:t>We know that a high number of people experience child sexual abuse and that many of them have never told anyone about it.  </a:t>
            </a:r>
          </a:p>
          <a:p>
            <a:pPr>
              <a:lnSpc>
                <a:spcPct val="100000"/>
              </a:lnSpc>
            </a:pPr>
            <a:r>
              <a:rPr lang="en-GB" sz="1867" dirty="0"/>
              <a:t>We can therefore assume that there will be people in this room today who have either experienced sexual abuse themselves, or who have a family member or friend who has been sexually abused – this may be their own child, a partner, a parent.  </a:t>
            </a:r>
          </a:p>
          <a:p>
            <a:pPr>
              <a:lnSpc>
                <a:spcPct val="100000"/>
              </a:lnSpc>
            </a:pPr>
            <a:endParaRPr lang="en-GB" sz="1867" dirty="0"/>
          </a:p>
          <a:p>
            <a:pPr>
              <a:lnSpc>
                <a:spcPct val="100000"/>
              </a:lnSpc>
            </a:pPr>
            <a:r>
              <a:rPr lang="en-GB" sz="1867" dirty="0"/>
              <a:t>It is therefore important that we…</a:t>
            </a:r>
          </a:p>
          <a:p>
            <a:pPr marL="285744" indent="-285744">
              <a:lnSpc>
                <a:spcPct val="100000"/>
              </a:lnSpc>
              <a:buFont typeface="Arial" panose="020B0604020202020204" pitchFamily="34" charset="0"/>
              <a:buChar char="•"/>
            </a:pPr>
            <a:r>
              <a:rPr lang="en-GB" altLang="en-US" sz="1867" dirty="0">
                <a:solidFill>
                  <a:schemeClr val="accent6"/>
                </a:solidFill>
              </a:rPr>
              <a:t>Be aware of the feelings and experiences of other delegates</a:t>
            </a:r>
          </a:p>
          <a:p>
            <a:pPr marL="285744" indent="-285744">
              <a:lnSpc>
                <a:spcPct val="100000"/>
              </a:lnSpc>
              <a:buFont typeface="Arial" panose="020B0604020202020204" pitchFamily="34" charset="0"/>
              <a:buChar char="•"/>
            </a:pPr>
            <a:r>
              <a:rPr lang="en-GB" altLang="en-US" sz="1867" dirty="0">
                <a:solidFill>
                  <a:schemeClr val="accent4"/>
                </a:solidFill>
              </a:rPr>
              <a:t>Be kind to ourselves (personally and professionally)</a:t>
            </a:r>
          </a:p>
          <a:p>
            <a:pPr marL="285744" indent="-285744">
              <a:lnSpc>
                <a:spcPct val="100000"/>
              </a:lnSpc>
              <a:buFont typeface="Arial" panose="020B0604020202020204" pitchFamily="34" charset="0"/>
              <a:buChar char="•"/>
            </a:pPr>
            <a:r>
              <a:rPr lang="en-GB" altLang="en-US" sz="1867" dirty="0">
                <a:solidFill>
                  <a:schemeClr val="accent2"/>
                </a:solidFill>
              </a:rPr>
              <a:t>Respect each other’s learning journey</a:t>
            </a:r>
          </a:p>
          <a:p>
            <a:endParaRPr lang="en-GB" dirty="0"/>
          </a:p>
          <a:p>
            <a:endParaRPr lang="en-GB" dirty="0"/>
          </a:p>
          <a:p>
            <a:pPr lvl="1" indent="0">
              <a:buNone/>
            </a:pPr>
            <a:endParaRPr lang="en-GB" dirty="0"/>
          </a:p>
        </p:txBody>
      </p:sp>
    </p:spTree>
    <p:extLst>
      <p:ext uri="{BB962C8B-B14F-4D97-AF65-F5344CB8AC3E}">
        <p14:creationId xmlns:p14="http://schemas.microsoft.com/office/powerpoint/2010/main" val="4229359376"/>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6FE0-C7CF-473F-B803-EA8BCCAA3B35}"/>
              </a:ext>
            </a:extLst>
          </p:cNvPr>
          <p:cNvSpPr>
            <a:spLocks noGrp="1"/>
          </p:cNvSpPr>
          <p:nvPr>
            <p:ph type="title"/>
          </p:nvPr>
        </p:nvSpPr>
        <p:spPr>
          <a:xfrm>
            <a:off x="838201" y="318599"/>
            <a:ext cx="10197123" cy="853711"/>
          </a:xfrm>
        </p:spPr>
        <p:txBody>
          <a:bodyPr anchor="t">
            <a:normAutofit/>
          </a:bodyPr>
          <a:lstStyle/>
          <a:p>
            <a:r>
              <a:rPr lang="en-GB" b="1" dirty="0"/>
              <a:t>How families may respond</a:t>
            </a:r>
          </a:p>
        </p:txBody>
      </p:sp>
      <p:sp>
        <p:nvSpPr>
          <p:cNvPr id="3" name="Content Placeholder 2">
            <a:extLst>
              <a:ext uri="{FF2B5EF4-FFF2-40B4-BE49-F238E27FC236}">
                <a16:creationId xmlns:a16="http://schemas.microsoft.com/office/drawing/2014/main" id="{65885D99-586E-4EB3-A166-F94DD62C8C01}"/>
              </a:ext>
            </a:extLst>
          </p:cNvPr>
          <p:cNvSpPr>
            <a:spLocks noGrp="1"/>
          </p:cNvSpPr>
          <p:nvPr>
            <p:ph sz="half" idx="1"/>
          </p:nvPr>
        </p:nvSpPr>
        <p:spPr>
          <a:xfrm>
            <a:off x="914400" y="1951960"/>
            <a:ext cx="5181600" cy="4351339"/>
          </a:xfrm>
        </p:spPr>
        <p:txBody>
          <a:bodyPr>
            <a:normAutofit/>
          </a:bodyPr>
          <a:lstStyle/>
          <a:p>
            <a:pPr marL="285744" indent="-285744"/>
            <a:r>
              <a:rPr lang="en-GB" sz="2133" dirty="0"/>
              <a:t>Blaming the child who has been harmed</a:t>
            </a:r>
          </a:p>
          <a:p>
            <a:pPr marL="285744" indent="-285744"/>
            <a:r>
              <a:rPr lang="en-GB" sz="2133" dirty="0"/>
              <a:t>Denying anything happened</a:t>
            </a:r>
          </a:p>
          <a:p>
            <a:pPr marL="285744" indent="-285744"/>
            <a:r>
              <a:rPr lang="en-GB" sz="2133" dirty="0"/>
              <a:t>Blaming the other parent</a:t>
            </a:r>
          </a:p>
          <a:p>
            <a:pPr marL="285744" indent="-285744"/>
            <a:r>
              <a:rPr lang="en-GB" sz="2133" dirty="0"/>
              <a:t>Being unconcerned about the behaviour</a:t>
            </a:r>
          </a:p>
          <a:p>
            <a:pPr marL="285744" indent="-285744"/>
            <a:r>
              <a:rPr lang="en-GB" sz="2133" dirty="0"/>
              <a:t>Rejecting the child who has harmed</a:t>
            </a:r>
          </a:p>
          <a:p>
            <a:pPr marL="285744" indent="-285744"/>
            <a:r>
              <a:rPr lang="en-GB" sz="2133" dirty="0"/>
              <a:t>Taking no action</a:t>
            </a:r>
          </a:p>
          <a:p>
            <a:pPr marL="285744" indent="-285744"/>
            <a:endParaRPr lang="en-GB" dirty="0"/>
          </a:p>
          <a:p>
            <a:pPr marL="285744" indent="-285744"/>
            <a:endParaRPr lang="en-GB" dirty="0"/>
          </a:p>
          <a:p>
            <a:pPr marL="285744" indent="-285744"/>
            <a:endParaRPr lang="en-GB" dirty="0"/>
          </a:p>
        </p:txBody>
      </p:sp>
      <p:pic>
        <p:nvPicPr>
          <p:cNvPr id="6" name="Picture Placeholder 6">
            <a:extLst>
              <a:ext uri="{FF2B5EF4-FFF2-40B4-BE49-F238E27FC236}">
                <a16:creationId xmlns:a16="http://schemas.microsoft.com/office/drawing/2014/main" id="{5F8581AD-8E43-43C3-A5F3-1A24B7F3C45D}"/>
              </a:ext>
            </a:extLst>
          </p:cNvPr>
          <p:cNvPicPr>
            <a:picLocks noChangeAspect="1"/>
          </p:cNvPicPr>
          <p:nvPr/>
        </p:nvPicPr>
        <p:blipFill>
          <a:blip r:embed="rId3" cstate="print">
            <a:extLst>
              <a:ext uri="{28A0092B-C50C-407E-A947-70E740481C1C}">
                <a14:useLocalDpi xmlns:a14="http://schemas.microsoft.com/office/drawing/2010/main" val="0"/>
              </a:ext>
            </a:extLst>
          </a:blip>
          <a:srcRect t="16637" b="16637"/>
          <a:stretch>
            <a:fillRect/>
          </a:stretch>
        </p:blipFill>
        <p:spPr>
          <a:xfrm>
            <a:off x="6818302" y="1529211"/>
            <a:ext cx="3889397" cy="3888000"/>
          </a:xfrm>
          <a:prstGeom prst="rect">
            <a:avLst/>
          </a:prstGeom>
          <a:noFill/>
        </p:spPr>
      </p:pic>
    </p:spTree>
    <p:extLst>
      <p:ext uri="{BB962C8B-B14F-4D97-AF65-F5344CB8AC3E}">
        <p14:creationId xmlns:p14="http://schemas.microsoft.com/office/powerpoint/2010/main" val="80350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35401-D992-4B9A-840C-380C590E60BE}"/>
              </a:ext>
            </a:extLst>
          </p:cNvPr>
          <p:cNvSpPr>
            <a:spLocks noGrp="1"/>
          </p:cNvSpPr>
          <p:nvPr>
            <p:ph type="title"/>
          </p:nvPr>
        </p:nvSpPr>
        <p:spPr>
          <a:xfrm>
            <a:off x="831851" y="3411239"/>
            <a:ext cx="10515600" cy="1611308"/>
          </a:xfrm>
        </p:spPr>
        <p:txBody>
          <a:bodyPr>
            <a:normAutofit fontScale="90000"/>
          </a:bodyPr>
          <a:lstStyle/>
          <a:p>
            <a:br>
              <a:rPr lang="en-GB" dirty="0"/>
            </a:br>
            <a:br>
              <a:rPr lang="en-GB" dirty="0"/>
            </a:br>
            <a:r>
              <a:rPr lang="en-GB" dirty="0"/>
              <a:t>Families therefore need opportunities to make sense of the trauma of sibling sexual abuse if they are to be able to move on in a healthier way. Without sensitive and purposeful support, the impact of the abuse on sibling relationships and on other family relationships, whether maintained or estranged, can be lifelong. </a:t>
            </a:r>
            <a:br>
              <a:rPr lang="en-GB" dirty="0"/>
            </a:br>
            <a:endParaRPr lang="en-GB" dirty="0"/>
          </a:p>
        </p:txBody>
      </p:sp>
    </p:spTree>
    <p:extLst>
      <p:ext uri="{BB962C8B-B14F-4D97-AF65-F5344CB8AC3E}">
        <p14:creationId xmlns:p14="http://schemas.microsoft.com/office/powerpoint/2010/main" val="319067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2617F3-656D-40B6-87D1-FD7484A63709}"/>
              </a:ext>
            </a:extLst>
          </p:cNvPr>
          <p:cNvSpPr>
            <a:spLocks noGrp="1"/>
          </p:cNvSpPr>
          <p:nvPr>
            <p:ph type="title"/>
          </p:nvPr>
        </p:nvSpPr>
        <p:spPr/>
        <p:txBody>
          <a:bodyPr/>
          <a:lstStyle/>
          <a:p>
            <a:r>
              <a:rPr lang="en-GB" dirty="0"/>
              <a:t>Assessment and intervention</a:t>
            </a:r>
          </a:p>
        </p:txBody>
      </p:sp>
      <p:sp>
        <p:nvSpPr>
          <p:cNvPr id="6" name="Text Placeholder 5">
            <a:extLst>
              <a:ext uri="{FF2B5EF4-FFF2-40B4-BE49-F238E27FC236}">
                <a16:creationId xmlns:a16="http://schemas.microsoft.com/office/drawing/2014/main" id="{041470EE-4CE4-4E2A-A940-AE9699F7B61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2945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795C-CDF9-44BA-BCBF-B5C2A400F667}"/>
              </a:ext>
            </a:extLst>
          </p:cNvPr>
          <p:cNvSpPr>
            <a:spLocks noGrp="1"/>
          </p:cNvSpPr>
          <p:nvPr>
            <p:ph type="title"/>
          </p:nvPr>
        </p:nvSpPr>
        <p:spPr/>
        <p:txBody>
          <a:bodyPr/>
          <a:lstStyle/>
          <a:p>
            <a:r>
              <a:rPr lang="en-GB" dirty="0"/>
              <a:t>A road map</a:t>
            </a:r>
          </a:p>
        </p:txBody>
      </p:sp>
      <p:graphicFrame>
        <p:nvGraphicFramePr>
          <p:cNvPr id="5" name="Content Placeholder 4">
            <a:extLst>
              <a:ext uri="{FF2B5EF4-FFF2-40B4-BE49-F238E27FC236}">
                <a16:creationId xmlns:a16="http://schemas.microsoft.com/office/drawing/2014/main" id="{ADC6F4A8-1998-4CC3-9A55-A1C2E7A3FD78}"/>
              </a:ext>
            </a:extLst>
          </p:cNvPr>
          <p:cNvGraphicFramePr>
            <a:graphicFrameLocks noGrp="1"/>
          </p:cNvGraphicFramePr>
          <p:nvPr>
            <p:ph idx="1"/>
            <p:extLst>
              <p:ext uri="{D42A27DB-BD31-4B8C-83A1-F6EECF244321}">
                <p14:modId xmlns:p14="http://schemas.microsoft.com/office/powerpoint/2010/main" val="4772625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82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20CC6-A85C-447E-A1AC-CF5316132DD6}"/>
              </a:ext>
            </a:extLst>
          </p:cNvPr>
          <p:cNvSpPr>
            <a:spLocks noGrp="1"/>
          </p:cNvSpPr>
          <p:nvPr>
            <p:ph type="body" sz="quarter" idx="12"/>
          </p:nvPr>
        </p:nvSpPr>
        <p:spPr/>
        <p:txBody>
          <a:bodyPr>
            <a:normAutofit/>
          </a:bodyPr>
          <a:lstStyle/>
          <a:p>
            <a:pPr lvl="1"/>
            <a:r>
              <a:rPr lang="en-GB" sz="1800" dirty="0"/>
              <a:t>Why has the young person behaved in a harmful sexual way? </a:t>
            </a:r>
          </a:p>
          <a:p>
            <a:pPr lvl="1"/>
            <a:r>
              <a:rPr lang="en-GB" sz="1800" dirty="0"/>
              <a:t>How likely are they to do so again, to whom and in what particular circumstances? </a:t>
            </a:r>
          </a:p>
          <a:p>
            <a:pPr lvl="1"/>
            <a:r>
              <a:rPr lang="en-GB" sz="1800" dirty="0"/>
              <a:t>What needs to be done in the short term to manage risks?</a:t>
            </a:r>
          </a:p>
          <a:p>
            <a:pPr lvl="1"/>
            <a:r>
              <a:rPr lang="en-GB" sz="1800" dirty="0"/>
              <a:t>What are the indicators of risk increasing or decreasing? </a:t>
            </a:r>
          </a:p>
          <a:p>
            <a:pPr lvl="1"/>
            <a:r>
              <a:rPr lang="en-GB" sz="1800" dirty="0"/>
              <a:t>What needs to be done in the longer term to reduce risks and to support prosocial development for the child who has harmed? </a:t>
            </a:r>
          </a:p>
          <a:p>
            <a:pPr lvl="1"/>
            <a:r>
              <a:rPr lang="en-GB" sz="1800" dirty="0"/>
              <a:t>What will support and promote the child who has been harmed in terms of recovery from abuse?</a:t>
            </a:r>
          </a:p>
          <a:p>
            <a:pPr lvl="1"/>
            <a:r>
              <a:rPr lang="en-GB" sz="1800" dirty="0"/>
              <a:t>How have other children or family members been impacted, and what do they need in terms of support? </a:t>
            </a:r>
          </a:p>
          <a:p>
            <a:pPr lvl="1"/>
            <a:r>
              <a:rPr lang="en-GB" sz="1800" dirty="0"/>
              <a:t>How can the parents best support all children in the family? </a:t>
            </a:r>
          </a:p>
          <a:p>
            <a:pPr lvl="1"/>
            <a:r>
              <a:rPr lang="en-GB" sz="1800" dirty="0"/>
              <a:t>How will progress be measured?</a:t>
            </a:r>
            <a:endParaRPr lang="en-GB" sz="2400" dirty="0"/>
          </a:p>
          <a:p>
            <a:endParaRPr lang="en-GB" dirty="0"/>
          </a:p>
        </p:txBody>
      </p:sp>
      <p:sp>
        <p:nvSpPr>
          <p:cNvPr id="3" name="Title 2">
            <a:extLst>
              <a:ext uri="{FF2B5EF4-FFF2-40B4-BE49-F238E27FC236}">
                <a16:creationId xmlns:a16="http://schemas.microsoft.com/office/drawing/2014/main" id="{08CAA6B7-AF6C-4578-A618-9A16835242A6}"/>
              </a:ext>
            </a:extLst>
          </p:cNvPr>
          <p:cNvSpPr>
            <a:spLocks noGrp="1"/>
          </p:cNvSpPr>
          <p:nvPr>
            <p:ph type="title"/>
          </p:nvPr>
        </p:nvSpPr>
        <p:spPr/>
        <p:txBody>
          <a:bodyPr>
            <a:normAutofit fontScale="90000"/>
          </a:bodyPr>
          <a:lstStyle/>
          <a:p>
            <a:r>
              <a:rPr lang="en-GB" dirty="0"/>
              <a:t>Comprehensive Assessment </a:t>
            </a:r>
          </a:p>
        </p:txBody>
      </p:sp>
    </p:spTree>
    <p:extLst>
      <p:ext uri="{BB962C8B-B14F-4D97-AF65-F5344CB8AC3E}">
        <p14:creationId xmlns:p14="http://schemas.microsoft.com/office/powerpoint/2010/main" val="3813275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4C995-A625-4C09-80CA-0D6ACCCB28C5}"/>
              </a:ext>
            </a:extLst>
          </p:cNvPr>
          <p:cNvSpPr>
            <a:spLocks noGrp="1"/>
          </p:cNvSpPr>
          <p:nvPr>
            <p:ph type="body" sz="quarter" idx="12"/>
          </p:nvPr>
        </p:nvSpPr>
        <p:spPr>
          <a:xfrm>
            <a:off x="422988" y="1386996"/>
            <a:ext cx="9694789" cy="4419288"/>
          </a:xfrm>
        </p:spPr>
        <p:txBody>
          <a:bodyPr>
            <a:normAutofit lnSpcReduction="10000"/>
          </a:bodyPr>
          <a:lstStyle/>
          <a:p>
            <a:pPr lvl="0"/>
            <a:r>
              <a:rPr lang="en-GB" sz="1400" dirty="0"/>
              <a:t>Patterns of closeness and attachment.</a:t>
            </a:r>
          </a:p>
          <a:p>
            <a:pPr lvl="0"/>
            <a:r>
              <a:rPr lang="en-GB" sz="1400" dirty="0"/>
              <a:t>Alliances within the family: Emotional sharing and the role of secrecy and secrets between family members.</a:t>
            </a:r>
          </a:p>
          <a:p>
            <a:pPr lvl="0"/>
            <a:r>
              <a:rPr lang="en-GB" sz="1400" dirty="0"/>
              <a:t>Changes in relationships over time.</a:t>
            </a:r>
          </a:p>
          <a:p>
            <a:pPr lvl="0"/>
            <a:r>
              <a:rPr lang="en-GB" sz="1400" dirty="0"/>
              <a:t>Power dynamics: Who gets what and how in the family? What people do to tease, embarrass, reward, discipline, and punish within the family. Who is most commonly subjected to these behaviours and by whom?</a:t>
            </a:r>
          </a:p>
          <a:p>
            <a:pPr lvl="0"/>
            <a:r>
              <a:rPr lang="en-GB" sz="1400" dirty="0"/>
              <a:t>How conflicts between siblings emerge and how they commonly end. </a:t>
            </a:r>
          </a:p>
          <a:p>
            <a:pPr lvl="0"/>
            <a:r>
              <a:rPr lang="en-GB" sz="1400" dirty="0"/>
              <a:t>Horseplay within the family (tickling, playfighting etc.).</a:t>
            </a:r>
          </a:p>
          <a:p>
            <a:pPr lvl="0"/>
            <a:r>
              <a:rPr lang="en-GB" sz="1400" dirty="0"/>
              <a:t>Roles siblings take on in the family.</a:t>
            </a:r>
          </a:p>
          <a:p>
            <a:pPr lvl="0"/>
            <a:r>
              <a:rPr lang="en-GB" sz="1400" dirty="0"/>
              <a:t>Gender roles and stereotypes within the family. </a:t>
            </a:r>
          </a:p>
          <a:p>
            <a:pPr lvl="0"/>
            <a:r>
              <a:rPr lang="en-GB" sz="1400" dirty="0"/>
              <a:t>Sexualisation:  Does a sibling ever say anything that makes other siblings uncomfortable about their body? Do they ever get touched in ways they don’t like?</a:t>
            </a:r>
          </a:p>
          <a:p>
            <a:pPr lvl="0"/>
            <a:r>
              <a:rPr lang="en-GB" sz="1400" dirty="0"/>
              <a:t>Cultural issues within the family.</a:t>
            </a:r>
          </a:p>
          <a:p>
            <a:r>
              <a:rPr lang="en-GB" sz="1400" dirty="0"/>
              <a:t>Views about what needs to change in the future to promote emotional, physical and sexual safety. </a:t>
            </a:r>
          </a:p>
        </p:txBody>
      </p:sp>
      <p:sp>
        <p:nvSpPr>
          <p:cNvPr id="3" name="Title 2">
            <a:extLst>
              <a:ext uri="{FF2B5EF4-FFF2-40B4-BE49-F238E27FC236}">
                <a16:creationId xmlns:a16="http://schemas.microsoft.com/office/drawing/2014/main" id="{9F80DFA5-DD5F-4567-85C1-50A0F29568C5}"/>
              </a:ext>
            </a:extLst>
          </p:cNvPr>
          <p:cNvSpPr>
            <a:spLocks noGrp="1"/>
          </p:cNvSpPr>
          <p:nvPr>
            <p:ph type="title"/>
          </p:nvPr>
        </p:nvSpPr>
        <p:spPr/>
        <p:txBody>
          <a:bodyPr>
            <a:normAutofit fontScale="90000"/>
          </a:bodyPr>
          <a:lstStyle/>
          <a:p>
            <a:r>
              <a:rPr lang="en-GB" dirty="0"/>
              <a:t>Assessment of sibling relationships</a:t>
            </a:r>
          </a:p>
        </p:txBody>
      </p:sp>
      <p:pic>
        <p:nvPicPr>
          <p:cNvPr id="4" name="Picture 3">
            <a:extLst>
              <a:ext uri="{FF2B5EF4-FFF2-40B4-BE49-F238E27FC236}">
                <a16:creationId xmlns:a16="http://schemas.microsoft.com/office/drawing/2014/main" id="{18153826-B375-4364-8027-7285F9407C54}"/>
              </a:ext>
            </a:extLst>
          </p:cNvPr>
          <p:cNvPicPr>
            <a:picLocks noChangeAspect="1"/>
          </p:cNvPicPr>
          <p:nvPr/>
        </p:nvPicPr>
        <p:blipFill>
          <a:blip r:embed="rId3"/>
          <a:stretch>
            <a:fillRect/>
          </a:stretch>
        </p:blipFill>
        <p:spPr>
          <a:xfrm>
            <a:off x="8762035" y="138811"/>
            <a:ext cx="3240912" cy="2106592"/>
          </a:xfrm>
          <a:prstGeom prst="rect">
            <a:avLst/>
          </a:prstGeom>
        </p:spPr>
      </p:pic>
    </p:spTree>
    <p:extLst>
      <p:ext uri="{BB962C8B-B14F-4D97-AF65-F5344CB8AC3E}">
        <p14:creationId xmlns:p14="http://schemas.microsoft.com/office/powerpoint/2010/main" val="389844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858AC-A815-43B2-BBA2-954252AB2AF3}"/>
              </a:ext>
            </a:extLst>
          </p:cNvPr>
          <p:cNvSpPr>
            <a:spLocks noGrp="1"/>
          </p:cNvSpPr>
          <p:nvPr>
            <p:ph type="body" sz="quarter" idx="12"/>
          </p:nvPr>
        </p:nvSpPr>
        <p:spPr>
          <a:xfrm>
            <a:off x="422988" y="1386996"/>
            <a:ext cx="9849168" cy="4419288"/>
          </a:xfrm>
        </p:spPr>
        <p:txBody>
          <a:bodyPr/>
          <a:lstStyle/>
          <a:p>
            <a:pPr lvl="0"/>
            <a:r>
              <a:rPr lang="en-GB" dirty="0"/>
              <a:t>Ensuring safety</a:t>
            </a:r>
          </a:p>
          <a:p>
            <a:pPr lvl="0"/>
            <a:r>
              <a:rPr lang="en-GB" dirty="0"/>
              <a:t>Supporting the child who has been harmed and any other children within the family</a:t>
            </a:r>
          </a:p>
          <a:p>
            <a:pPr lvl="0"/>
            <a:r>
              <a:rPr lang="en-GB" dirty="0"/>
              <a:t>Helping the child who has harmed to move on from their behaviour</a:t>
            </a:r>
          </a:p>
          <a:p>
            <a:pPr lvl="0"/>
            <a:r>
              <a:rPr lang="en-GB" dirty="0"/>
              <a:t>Repairing family relationships as a whole</a:t>
            </a:r>
          </a:p>
          <a:p>
            <a:pPr lvl="0"/>
            <a:r>
              <a:rPr lang="en-GB" dirty="0"/>
              <a:t>Restoring family functioning</a:t>
            </a:r>
          </a:p>
          <a:p>
            <a:pPr lvl="0"/>
            <a:r>
              <a:rPr lang="en-GB" dirty="0"/>
              <a:t>Restorative justice and family therapy models widely discussed in the literature and used in practice. Evidence base is limited but such approaches are congruent with nature of the problem. </a:t>
            </a:r>
          </a:p>
          <a:p>
            <a:endParaRPr lang="en-GB" dirty="0"/>
          </a:p>
        </p:txBody>
      </p:sp>
      <p:sp>
        <p:nvSpPr>
          <p:cNvPr id="3" name="Title 2">
            <a:extLst>
              <a:ext uri="{FF2B5EF4-FFF2-40B4-BE49-F238E27FC236}">
                <a16:creationId xmlns:a16="http://schemas.microsoft.com/office/drawing/2014/main" id="{7C6C5377-8167-45CD-9849-02409D72D417}"/>
              </a:ext>
            </a:extLst>
          </p:cNvPr>
          <p:cNvSpPr>
            <a:spLocks noGrp="1"/>
          </p:cNvSpPr>
          <p:nvPr>
            <p:ph type="title"/>
          </p:nvPr>
        </p:nvSpPr>
        <p:spPr/>
        <p:txBody>
          <a:bodyPr>
            <a:normAutofit fontScale="90000"/>
          </a:bodyPr>
          <a:lstStyle/>
          <a:p>
            <a:r>
              <a:rPr lang="en-GB" dirty="0"/>
              <a:t>Interventions</a:t>
            </a:r>
          </a:p>
        </p:txBody>
      </p:sp>
    </p:spTree>
    <p:extLst>
      <p:ext uri="{BB962C8B-B14F-4D97-AF65-F5344CB8AC3E}">
        <p14:creationId xmlns:p14="http://schemas.microsoft.com/office/powerpoint/2010/main" val="34755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F70A0F-289B-4978-9D16-40C93EEE4A87}"/>
              </a:ext>
            </a:extLst>
          </p:cNvPr>
          <p:cNvSpPr>
            <a:spLocks noGrp="1"/>
          </p:cNvSpPr>
          <p:nvPr>
            <p:ph type="body" sz="quarter" idx="12"/>
          </p:nvPr>
        </p:nvSpPr>
        <p:spPr>
          <a:xfrm>
            <a:off x="422988" y="1386996"/>
            <a:ext cx="10371682" cy="4419288"/>
          </a:xfrm>
        </p:spPr>
        <p:txBody>
          <a:bodyPr>
            <a:normAutofit fontScale="92500" lnSpcReduction="20000"/>
          </a:bodyPr>
          <a:lstStyle/>
          <a:p>
            <a:pPr marL="342900" indent="-342900">
              <a:buFont typeface="Arial" panose="020B0604020202020204" pitchFamily="34" charset="0"/>
              <a:buChar char="•"/>
            </a:pPr>
            <a:r>
              <a:rPr lang="en-GB" sz="1600" dirty="0"/>
              <a:t>family assessment and evaluation </a:t>
            </a:r>
          </a:p>
          <a:p>
            <a:pPr marL="342900" indent="-342900">
              <a:buFont typeface="Arial" panose="020B0604020202020204" pitchFamily="34" charset="0"/>
              <a:buChar char="•"/>
            </a:pPr>
            <a:r>
              <a:rPr lang="en-GB" sz="1600" dirty="0"/>
              <a:t>intervention planning </a:t>
            </a:r>
          </a:p>
          <a:p>
            <a:pPr marL="342900" indent="-342900">
              <a:buFont typeface="Arial" panose="020B0604020202020204" pitchFamily="34" charset="0"/>
              <a:buChar char="•"/>
            </a:pPr>
            <a:r>
              <a:rPr lang="en-GB" sz="1600" dirty="0"/>
              <a:t>interventions with the child who has harmed and the child who has been harmed, to inform readiness for an initial meeting with each other</a:t>
            </a:r>
          </a:p>
          <a:p>
            <a:pPr marL="342900" indent="-342900">
              <a:buFont typeface="Arial" panose="020B0604020202020204" pitchFamily="34" charset="0"/>
              <a:buChar char="•"/>
            </a:pPr>
            <a:r>
              <a:rPr lang="en-GB" sz="1600" dirty="0"/>
              <a:t> interventions with the parents to prepare them for a meeting between the siblings </a:t>
            </a:r>
          </a:p>
          <a:p>
            <a:pPr marL="342900" indent="-342900">
              <a:buFont typeface="Arial" panose="020B0604020202020204" pitchFamily="34" charset="0"/>
              <a:buChar char="•"/>
            </a:pPr>
            <a:r>
              <a:rPr lang="en-GB" sz="1600" dirty="0"/>
              <a:t>a meeting between the child who has harmed and the child who has been harmed to promote the need for the former to accept responsibility (if appropriate) and answer questions that the latter may have ‣ further interventions with the children, and, if indicated: </a:t>
            </a:r>
          </a:p>
          <a:p>
            <a:pPr marL="342900" indent="-342900">
              <a:buFont typeface="Arial" panose="020B0604020202020204" pitchFamily="34" charset="0"/>
              <a:buChar char="•"/>
            </a:pPr>
            <a:r>
              <a:rPr lang="en-GB" sz="1600" dirty="0"/>
              <a:t>supervised contact visits at the agency supporting the children</a:t>
            </a:r>
          </a:p>
          <a:p>
            <a:pPr marL="342900" indent="-342900">
              <a:buFont typeface="Arial" panose="020B0604020202020204" pitchFamily="34" charset="0"/>
              <a:buChar char="•"/>
            </a:pPr>
            <a:r>
              <a:rPr lang="en-GB" sz="1600" dirty="0"/>
              <a:t> community contact visits </a:t>
            </a:r>
          </a:p>
          <a:p>
            <a:pPr marL="342900" indent="-342900">
              <a:buFont typeface="Arial" panose="020B0604020202020204" pitchFamily="34" charset="0"/>
              <a:buChar char="•"/>
            </a:pPr>
            <a:r>
              <a:rPr lang="en-GB" sz="1600" dirty="0"/>
              <a:t>home visits </a:t>
            </a:r>
          </a:p>
          <a:p>
            <a:pPr marL="342900" indent="-342900">
              <a:buFont typeface="Arial" panose="020B0604020202020204" pitchFamily="34" charset="0"/>
              <a:buChar char="•"/>
            </a:pPr>
            <a:r>
              <a:rPr lang="en-GB" sz="1600" dirty="0"/>
              <a:t> reunification</a:t>
            </a:r>
          </a:p>
          <a:p>
            <a:pPr marL="342900" indent="-342900">
              <a:buFont typeface="Arial" panose="020B0604020202020204" pitchFamily="34" charset="0"/>
              <a:buChar char="•"/>
            </a:pPr>
            <a:r>
              <a:rPr lang="en-GB" sz="1600" dirty="0"/>
              <a:t> post-reunification services (e.g. DiGiorgio-Miller, 1998; Haskins, 2003; Thomas and </a:t>
            </a:r>
            <a:r>
              <a:rPr lang="en-GB" sz="1600" dirty="0" err="1"/>
              <a:t>Viar</a:t>
            </a:r>
            <a:r>
              <a:rPr lang="en-GB" sz="1600" dirty="0"/>
              <a:t>, 2005).</a:t>
            </a:r>
          </a:p>
        </p:txBody>
      </p:sp>
      <p:sp>
        <p:nvSpPr>
          <p:cNvPr id="3" name="Title 2">
            <a:extLst>
              <a:ext uri="{FF2B5EF4-FFF2-40B4-BE49-F238E27FC236}">
                <a16:creationId xmlns:a16="http://schemas.microsoft.com/office/drawing/2014/main" id="{411341BD-4A41-402B-B991-AEA1118FB332}"/>
              </a:ext>
            </a:extLst>
          </p:cNvPr>
          <p:cNvSpPr>
            <a:spLocks noGrp="1"/>
          </p:cNvSpPr>
          <p:nvPr>
            <p:ph type="title"/>
          </p:nvPr>
        </p:nvSpPr>
        <p:spPr/>
        <p:txBody>
          <a:bodyPr>
            <a:normAutofit fontScale="90000"/>
          </a:bodyPr>
          <a:lstStyle/>
          <a:p>
            <a:r>
              <a:rPr lang="en-GB" dirty="0"/>
              <a:t>Reunification process</a:t>
            </a:r>
          </a:p>
        </p:txBody>
      </p:sp>
    </p:spTree>
    <p:extLst>
      <p:ext uri="{BB962C8B-B14F-4D97-AF65-F5344CB8AC3E}">
        <p14:creationId xmlns:p14="http://schemas.microsoft.com/office/powerpoint/2010/main" val="4221172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D1A-64EC-0A43-A175-C2A60338DA3E}"/>
              </a:ext>
            </a:extLst>
          </p:cNvPr>
          <p:cNvSpPr>
            <a:spLocks noGrp="1"/>
          </p:cNvSpPr>
          <p:nvPr>
            <p:ph type="title"/>
          </p:nvPr>
        </p:nvSpPr>
        <p:spPr/>
        <p:txBody>
          <a:bodyPr/>
          <a:lstStyle/>
          <a:p>
            <a:r>
              <a:rPr lang="en-US" b="1" dirty="0"/>
              <a:t>Key messages </a:t>
            </a:r>
          </a:p>
        </p:txBody>
      </p:sp>
      <p:sp>
        <p:nvSpPr>
          <p:cNvPr id="6" name="Content Placeholder 5">
            <a:extLst>
              <a:ext uri="{FF2B5EF4-FFF2-40B4-BE49-F238E27FC236}">
                <a16:creationId xmlns:a16="http://schemas.microsoft.com/office/drawing/2014/main" id="{927B6D75-A229-4DE5-A42C-17BED7C88A7D}"/>
              </a:ext>
            </a:extLst>
          </p:cNvPr>
          <p:cNvSpPr>
            <a:spLocks noGrp="1"/>
          </p:cNvSpPr>
          <p:nvPr>
            <p:ph idx="1"/>
          </p:nvPr>
        </p:nvSpPr>
        <p:spPr>
          <a:xfrm>
            <a:off x="838200" y="1461478"/>
            <a:ext cx="9267701" cy="4015843"/>
          </a:xfrm>
          <a:prstGeom prst="rect">
            <a:avLst/>
          </a:prstGeom>
        </p:spPr>
        <p:txBody>
          <a:bodyPr wrap="square">
            <a:spAutoFit/>
          </a:bodyPr>
          <a:lstStyle/>
          <a:p>
            <a:pPr marL="380990" indent="-380990">
              <a:lnSpc>
                <a:spcPct val="100000"/>
              </a:lnSpc>
              <a:buFont typeface="Wingdings" panose="05000000000000000000" pitchFamily="2" charset="2"/>
              <a:buChar char="ü"/>
            </a:pPr>
            <a:r>
              <a:rPr lang="en-GB" sz="2133" dirty="0"/>
              <a:t>Sibling sexual abuse must be understood as a </a:t>
            </a:r>
            <a:r>
              <a:rPr lang="en-GB" sz="2133" b="1" dirty="0">
                <a:solidFill>
                  <a:schemeClr val="accent2"/>
                </a:solidFill>
              </a:rPr>
              <a:t>problem for the whole family</a:t>
            </a:r>
            <a:r>
              <a:rPr lang="en-GB" sz="2133" dirty="0"/>
              <a:t>, not just for an individual child</a:t>
            </a:r>
          </a:p>
          <a:p>
            <a:pPr marL="380990" indent="-380990">
              <a:lnSpc>
                <a:spcPct val="100000"/>
              </a:lnSpc>
              <a:buFont typeface="Wingdings" panose="05000000000000000000" pitchFamily="2" charset="2"/>
              <a:buChar char="ü"/>
            </a:pPr>
            <a:r>
              <a:rPr lang="en-GB" sz="2133" dirty="0"/>
              <a:t>Sibling sexual abuse has the potential to be as </a:t>
            </a:r>
            <a:r>
              <a:rPr lang="en-GB" sz="2133" b="1" dirty="0">
                <a:solidFill>
                  <a:schemeClr val="accent3"/>
                </a:solidFill>
              </a:rPr>
              <a:t>harmful as abuse by a parent </a:t>
            </a:r>
          </a:p>
          <a:p>
            <a:pPr marL="380990" indent="-380990">
              <a:lnSpc>
                <a:spcPct val="100000"/>
              </a:lnSpc>
              <a:buFont typeface="Wingdings" panose="05000000000000000000" pitchFamily="2" charset="2"/>
              <a:buChar char="ü"/>
            </a:pPr>
            <a:r>
              <a:rPr lang="en-GB" sz="2133" dirty="0"/>
              <a:t>Close </a:t>
            </a:r>
            <a:r>
              <a:rPr lang="en-GB" sz="2133" b="1" dirty="0">
                <a:solidFill>
                  <a:schemeClr val="accent4"/>
                </a:solidFill>
              </a:rPr>
              <a:t>supervision</a:t>
            </a:r>
            <a:r>
              <a:rPr lang="en-GB" sz="2133" dirty="0"/>
              <a:t> of the professionals involved is essential</a:t>
            </a:r>
          </a:p>
          <a:p>
            <a:pPr marL="380990" indent="-380990">
              <a:lnSpc>
                <a:spcPct val="100000"/>
              </a:lnSpc>
              <a:buFont typeface="Wingdings" panose="05000000000000000000" pitchFamily="2" charset="2"/>
              <a:buChar char="ü"/>
            </a:pPr>
            <a:r>
              <a:rPr lang="en-GB" sz="2133" dirty="0"/>
              <a:t>Young people who sexually harm siblings are more likely than other young people displaying harmful sexual behaviour to </a:t>
            </a:r>
            <a:r>
              <a:rPr lang="en-GB" sz="2133" b="1" dirty="0">
                <a:solidFill>
                  <a:schemeClr val="accent5"/>
                </a:solidFill>
              </a:rPr>
              <a:t>have themselves been sexually abused</a:t>
            </a:r>
          </a:p>
          <a:p>
            <a:pPr marL="380990" indent="-380990">
              <a:lnSpc>
                <a:spcPct val="100000"/>
              </a:lnSpc>
              <a:buFont typeface="Wingdings" panose="05000000000000000000" pitchFamily="2" charset="2"/>
              <a:buChar char="ü"/>
            </a:pPr>
            <a:r>
              <a:rPr lang="en-GB" sz="2133" dirty="0"/>
              <a:t>Non-abusive sibling sexual behaviour </a:t>
            </a:r>
            <a:r>
              <a:rPr lang="en-GB" sz="2133" b="1" dirty="0">
                <a:solidFill>
                  <a:schemeClr val="accent6"/>
                </a:solidFill>
              </a:rPr>
              <a:t>can escalate </a:t>
            </a:r>
            <a:r>
              <a:rPr lang="en-GB" sz="2133" dirty="0"/>
              <a:t>if left unchecked</a:t>
            </a:r>
          </a:p>
          <a:p>
            <a:pPr marL="380990" indent="-380990">
              <a:lnSpc>
                <a:spcPct val="100000"/>
              </a:lnSpc>
              <a:buFont typeface="Wingdings" panose="05000000000000000000" pitchFamily="2" charset="2"/>
              <a:buChar char="ü"/>
            </a:pPr>
            <a:r>
              <a:rPr lang="en-GB" sz="2133" dirty="0"/>
              <a:t>Families need opportunities to </a:t>
            </a:r>
            <a:r>
              <a:rPr lang="en-GB" sz="2133" b="1" dirty="0">
                <a:solidFill>
                  <a:schemeClr val="accent1"/>
                </a:solidFill>
              </a:rPr>
              <a:t>make sense </a:t>
            </a:r>
            <a:r>
              <a:rPr lang="en-GB" sz="2133" dirty="0"/>
              <a:t>of the trauma of sibling sexual abuse if they are to be able to move in a healthier way</a:t>
            </a:r>
          </a:p>
        </p:txBody>
      </p:sp>
    </p:spTree>
    <p:extLst>
      <p:ext uri="{BB962C8B-B14F-4D97-AF65-F5344CB8AC3E}">
        <p14:creationId xmlns:p14="http://schemas.microsoft.com/office/powerpoint/2010/main" val="2877461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D6A5A-2581-45B5-B93B-6382B2FA936F}"/>
              </a:ext>
            </a:extLst>
          </p:cNvPr>
          <p:cNvSpPr>
            <a:spLocks noGrp="1"/>
          </p:cNvSpPr>
          <p:nvPr>
            <p:ph type="title"/>
          </p:nvPr>
        </p:nvSpPr>
        <p:spPr>
          <a:xfrm>
            <a:off x="831851" y="3164826"/>
            <a:ext cx="10515600" cy="1611308"/>
          </a:xfrm>
        </p:spPr>
        <p:txBody>
          <a:bodyPr>
            <a:normAutofit fontScale="90000"/>
          </a:bodyPr>
          <a:lstStyle/>
          <a:p>
            <a:r>
              <a:rPr lang="en-GB" dirty="0"/>
              <a:t>‘Over time and with the right kinds of support, however, an experience that may be one of the most catastrophic any family can live through may also become a window of opportunity through which positive growth and change become possible’</a:t>
            </a:r>
            <a:br>
              <a:rPr lang="en-GB" dirty="0"/>
            </a:br>
            <a:endParaRPr lang="en-GB" dirty="0"/>
          </a:p>
        </p:txBody>
      </p:sp>
    </p:spTree>
    <p:extLst>
      <p:ext uri="{BB962C8B-B14F-4D97-AF65-F5344CB8AC3E}">
        <p14:creationId xmlns:p14="http://schemas.microsoft.com/office/powerpoint/2010/main" val="71172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3B0C-FD7F-4A86-BDF5-62EFA21BFCCD}"/>
              </a:ext>
            </a:extLst>
          </p:cNvPr>
          <p:cNvSpPr>
            <a:spLocks noGrp="1"/>
          </p:cNvSpPr>
          <p:nvPr>
            <p:ph type="title"/>
          </p:nvPr>
        </p:nvSpPr>
        <p:spPr/>
        <p:txBody>
          <a:bodyPr/>
          <a:lstStyle/>
          <a:p>
            <a:r>
              <a:rPr lang="en-GB" dirty="0"/>
              <a:t>Outline of session</a:t>
            </a:r>
          </a:p>
        </p:txBody>
      </p:sp>
      <p:sp>
        <p:nvSpPr>
          <p:cNvPr id="3" name="Text Placeholder 2">
            <a:extLst>
              <a:ext uri="{FF2B5EF4-FFF2-40B4-BE49-F238E27FC236}">
                <a16:creationId xmlns:a16="http://schemas.microsoft.com/office/drawing/2014/main" id="{2107ABD4-BD96-4846-83DD-D58CDCCC6AB0}"/>
              </a:ext>
            </a:extLst>
          </p:cNvPr>
          <p:cNvSpPr>
            <a:spLocks noGrp="1"/>
          </p:cNvSpPr>
          <p:nvPr>
            <p:ph type="body" sz="quarter" idx="10"/>
          </p:nvPr>
        </p:nvSpPr>
        <p:spPr/>
        <p:txBody>
          <a:bodyPr/>
          <a:lstStyle/>
          <a:p>
            <a:r>
              <a:rPr lang="en-GB" dirty="0"/>
              <a:t>Setting the scene</a:t>
            </a:r>
          </a:p>
          <a:p>
            <a:r>
              <a:rPr lang="en-GB" dirty="0"/>
              <a:t>Prevalence</a:t>
            </a:r>
          </a:p>
          <a:p>
            <a:r>
              <a:rPr lang="en-GB" dirty="0"/>
              <a:t>Causal factors</a:t>
            </a:r>
          </a:p>
          <a:p>
            <a:r>
              <a:rPr lang="en-GB" dirty="0"/>
              <a:t>Understanding sibling relationships</a:t>
            </a:r>
          </a:p>
          <a:p>
            <a:r>
              <a:rPr lang="en-GB" dirty="0"/>
              <a:t>Impact</a:t>
            </a:r>
          </a:p>
          <a:p>
            <a:r>
              <a:rPr lang="en-GB" dirty="0"/>
              <a:t>Assessment </a:t>
            </a:r>
          </a:p>
          <a:p>
            <a:r>
              <a:rPr lang="en-GB" dirty="0"/>
              <a:t>Intervention</a:t>
            </a:r>
          </a:p>
        </p:txBody>
      </p:sp>
    </p:spTree>
    <p:extLst>
      <p:ext uri="{BB962C8B-B14F-4D97-AF65-F5344CB8AC3E}">
        <p14:creationId xmlns:p14="http://schemas.microsoft.com/office/powerpoint/2010/main" val="118743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93" y="-96886"/>
            <a:ext cx="10098975" cy="1325563"/>
          </a:xfrm>
        </p:spPr>
        <p:txBody>
          <a:bodyPr>
            <a:normAutofit/>
          </a:bodyPr>
          <a:lstStyle/>
          <a:p>
            <a:r>
              <a:rPr lang="en-GB" sz="2400" b="1" dirty="0"/>
              <a:t>If you are affected by anything that has been discussed today…</a:t>
            </a:r>
          </a:p>
        </p:txBody>
      </p:sp>
      <p:sp>
        <p:nvSpPr>
          <p:cNvPr id="3" name="Content Placeholder 2"/>
          <p:cNvSpPr>
            <a:spLocks noGrp="1"/>
          </p:cNvSpPr>
          <p:nvPr>
            <p:ph idx="1"/>
          </p:nvPr>
        </p:nvSpPr>
        <p:spPr>
          <a:xfrm>
            <a:off x="838200" y="1172310"/>
            <a:ext cx="10515600" cy="5004655"/>
          </a:xfrm>
        </p:spPr>
        <p:txBody>
          <a:bodyPr/>
          <a:lstStyle/>
          <a:p>
            <a:endParaRPr lang="en-US" b="1" dirty="0"/>
          </a:p>
          <a:p>
            <a:endParaRPr lang="en-US" b="1" dirty="0"/>
          </a:p>
          <a:p>
            <a:endParaRPr lang="en-US" b="1" dirty="0"/>
          </a:p>
          <a:p>
            <a:endParaRPr lang="en-GB" dirty="0"/>
          </a:p>
          <a:p>
            <a:endParaRPr lang="en-GB" dirty="0"/>
          </a:p>
        </p:txBody>
      </p:sp>
      <p:graphicFrame>
        <p:nvGraphicFramePr>
          <p:cNvPr id="5" name="Diagram 4"/>
          <p:cNvGraphicFramePr/>
          <p:nvPr>
            <p:extLst>
              <p:ext uri="{D42A27DB-BD31-4B8C-83A1-F6EECF244321}">
                <p14:modId xmlns:p14="http://schemas.microsoft.com/office/powerpoint/2010/main" val="4035936841"/>
              </p:ext>
            </p:extLst>
          </p:nvPr>
        </p:nvGraphicFramePr>
        <p:xfrm>
          <a:off x="872390" y="1172310"/>
          <a:ext cx="9162259" cy="4753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54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E776B-43C3-4F26-BE68-664372696BAC}"/>
              </a:ext>
            </a:extLst>
          </p:cNvPr>
          <p:cNvSpPr>
            <a:spLocks noGrp="1"/>
          </p:cNvSpPr>
          <p:nvPr>
            <p:ph type="title"/>
          </p:nvPr>
        </p:nvSpPr>
        <p:spPr/>
        <p:txBody>
          <a:bodyPr/>
          <a:lstStyle/>
          <a:p>
            <a:r>
              <a:rPr lang="en-GB" dirty="0"/>
              <a:t>Setting the scene</a:t>
            </a:r>
          </a:p>
        </p:txBody>
      </p:sp>
      <p:sp>
        <p:nvSpPr>
          <p:cNvPr id="6" name="Text Placeholder 5">
            <a:extLst>
              <a:ext uri="{FF2B5EF4-FFF2-40B4-BE49-F238E27FC236}">
                <a16:creationId xmlns:a16="http://schemas.microsoft.com/office/drawing/2014/main" id="{7D5CF444-5D27-4E4D-822E-A5163A39D29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9588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B77466-C006-4C97-BBD3-B53AF38BB056}"/>
              </a:ext>
            </a:extLst>
          </p:cNvPr>
          <p:cNvSpPr>
            <a:spLocks noGrp="1"/>
          </p:cNvSpPr>
          <p:nvPr>
            <p:ph sz="half" idx="14"/>
          </p:nvPr>
        </p:nvSpPr>
        <p:spPr/>
        <p:txBody>
          <a:bodyPr/>
          <a:lstStyle/>
          <a:p>
            <a:r>
              <a:rPr lang="en-GB" sz="1800" b="0" i="0" u="none" strike="noStrike" baseline="0" dirty="0">
                <a:solidFill>
                  <a:srgbClr val="000000"/>
                </a:solidFill>
                <a:latin typeface="Helvetica" panose="020B0604020202020204" pitchFamily="34" charset="0"/>
              </a:rPr>
              <a:t>The RCEW National Project on Sibling Sexual Abuse uses, when appropriate, the following summary definition of sibling sexual abuse: </a:t>
            </a:r>
          </a:p>
          <a:p>
            <a:r>
              <a:rPr lang="en-GB" sz="1800" b="0" i="1" u="none" strike="noStrike" baseline="0" dirty="0">
                <a:solidFill>
                  <a:srgbClr val="000000"/>
                </a:solidFill>
                <a:latin typeface="Helvetica" panose="020B0604020202020204" pitchFamily="34" charset="0"/>
              </a:rPr>
              <a:t>A form of harmful sexual behaviour or activity involving the misuse of power and victimising intent or outcome between children who self-identify as siblings. </a:t>
            </a:r>
            <a:endParaRPr lang="en-GB" dirty="0"/>
          </a:p>
        </p:txBody>
      </p:sp>
      <p:sp>
        <p:nvSpPr>
          <p:cNvPr id="2" name="Title 1">
            <a:extLst>
              <a:ext uri="{FF2B5EF4-FFF2-40B4-BE49-F238E27FC236}">
                <a16:creationId xmlns:a16="http://schemas.microsoft.com/office/drawing/2014/main" id="{A4BE2C7E-DAB7-42D4-90B9-5705C1925FF7}"/>
              </a:ext>
            </a:extLst>
          </p:cNvPr>
          <p:cNvSpPr>
            <a:spLocks noGrp="1"/>
          </p:cNvSpPr>
          <p:nvPr>
            <p:ph type="title"/>
          </p:nvPr>
        </p:nvSpPr>
        <p:spPr/>
        <p:txBody>
          <a:bodyPr/>
          <a:lstStyle/>
          <a:p>
            <a:r>
              <a:rPr lang="en-GB" dirty="0"/>
              <a:t>Definitions</a:t>
            </a:r>
          </a:p>
        </p:txBody>
      </p:sp>
      <p:sp>
        <p:nvSpPr>
          <p:cNvPr id="4" name="Content Placeholder 3">
            <a:extLst>
              <a:ext uri="{FF2B5EF4-FFF2-40B4-BE49-F238E27FC236}">
                <a16:creationId xmlns:a16="http://schemas.microsoft.com/office/drawing/2014/main" id="{C3B46FFA-6F4F-4313-A813-7D189BC7E378}"/>
              </a:ext>
            </a:extLst>
          </p:cNvPr>
          <p:cNvSpPr>
            <a:spLocks noGrp="1"/>
          </p:cNvSpPr>
          <p:nvPr>
            <p:ph sz="half" idx="1"/>
          </p:nvPr>
        </p:nvSpPr>
        <p:spPr>
          <a:xfrm>
            <a:off x="838200" y="1461477"/>
            <a:ext cx="5343408" cy="4351339"/>
          </a:xfrm>
        </p:spPr>
        <p:txBody>
          <a:bodyPr/>
          <a:lstStyle/>
          <a:p>
            <a:pPr marL="0" indent="0">
              <a:buNone/>
            </a:pPr>
            <a:r>
              <a:rPr lang="en-GB" dirty="0"/>
              <a:t>Child sexual abuse “… involves forcing or enticing a child or young person to take part in sexual activities, </a:t>
            </a:r>
            <a:r>
              <a:rPr lang="en-GB" b="1" dirty="0"/>
              <a:t>not necessarily involving a high level of violence</a:t>
            </a:r>
            <a:r>
              <a:rPr lang="en-GB" dirty="0"/>
              <a:t>, </a:t>
            </a:r>
            <a:r>
              <a:rPr lang="en-GB" b="1" dirty="0"/>
              <a:t>whether or not the child is aware of what is happening</a:t>
            </a:r>
            <a:r>
              <a:rPr lang="en-GB" dirty="0"/>
              <a:t>. 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Sexual abuse can take place </a:t>
            </a:r>
            <a:r>
              <a:rPr lang="en-GB" b="1" dirty="0"/>
              <a:t>online</a:t>
            </a:r>
            <a:r>
              <a:rPr lang="en-GB" dirty="0"/>
              <a:t>, and technology can be used to facilitate offline abuse. Sexual abuse is not solely perpetrated by adult males. </a:t>
            </a:r>
            <a:r>
              <a:rPr lang="en-GB" b="1" dirty="0"/>
              <a:t>Women</a:t>
            </a:r>
            <a:r>
              <a:rPr lang="en-GB" dirty="0"/>
              <a:t> can also commit acts of sexual abuse, as can </a:t>
            </a:r>
            <a:r>
              <a:rPr lang="en-GB" b="1" dirty="0"/>
              <a:t>other children</a:t>
            </a:r>
            <a:r>
              <a:rPr lang="en-GB" dirty="0"/>
              <a:t>.” </a:t>
            </a:r>
          </a:p>
          <a:p>
            <a:pPr marL="0" indent="0">
              <a:buNone/>
            </a:pPr>
            <a:r>
              <a:rPr lang="en-GB" dirty="0"/>
              <a:t>(Department for Education, 2018:103)4</a:t>
            </a:r>
          </a:p>
        </p:txBody>
      </p:sp>
    </p:spTree>
    <p:extLst>
      <p:ext uri="{BB962C8B-B14F-4D97-AF65-F5344CB8AC3E}">
        <p14:creationId xmlns:p14="http://schemas.microsoft.com/office/powerpoint/2010/main" val="382003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0186-CBC1-4E7F-AA8F-0B62B31AE635}"/>
              </a:ext>
            </a:extLst>
          </p:cNvPr>
          <p:cNvSpPr>
            <a:spLocks noGrp="1"/>
          </p:cNvSpPr>
          <p:nvPr>
            <p:ph type="title"/>
          </p:nvPr>
        </p:nvSpPr>
        <p:spPr/>
        <p:txBody>
          <a:bodyPr/>
          <a:lstStyle/>
          <a:p>
            <a:r>
              <a:rPr lang="en-GB" b="1" dirty="0"/>
              <a:t>Our recent report</a:t>
            </a:r>
          </a:p>
        </p:txBody>
      </p:sp>
      <p:sp>
        <p:nvSpPr>
          <p:cNvPr id="5" name="Content Placeholder 4">
            <a:extLst>
              <a:ext uri="{FF2B5EF4-FFF2-40B4-BE49-F238E27FC236}">
                <a16:creationId xmlns:a16="http://schemas.microsoft.com/office/drawing/2014/main" id="{E3559425-F3A0-436D-9D35-ABB403E3F90D}"/>
              </a:ext>
            </a:extLst>
          </p:cNvPr>
          <p:cNvSpPr>
            <a:spLocks noGrp="1"/>
          </p:cNvSpPr>
          <p:nvPr>
            <p:ph sz="half" idx="1"/>
          </p:nvPr>
        </p:nvSpPr>
        <p:spPr>
          <a:xfrm>
            <a:off x="838200" y="1270403"/>
            <a:ext cx="5181600" cy="4351339"/>
          </a:xfrm>
        </p:spPr>
        <p:txBody>
          <a:bodyPr>
            <a:noAutofit/>
          </a:bodyPr>
          <a:lstStyle/>
          <a:p>
            <a:pPr>
              <a:lnSpc>
                <a:spcPct val="100000"/>
              </a:lnSpc>
            </a:pPr>
            <a:endParaRPr lang="en-GB" sz="1867" b="1" dirty="0">
              <a:solidFill>
                <a:schemeClr val="accent2"/>
              </a:solidFill>
            </a:endParaRPr>
          </a:p>
          <a:p>
            <a:pPr>
              <a:lnSpc>
                <a:spcPct val="100000"/>
              </a:lnSpc>
            </a:pPr>
            <a:r>
              <a:rPr lang="en-GB" sz="1867" b="1" dirty="0">
                <a:solidFill>
                  <a:schemeClr val="accent2"/>
                </a:solidFill>
              </a:rPr>
              <a:t>Sibling sexual abuse is an issue that most protection practitioners will encounter at some stage in their careers.</a:t>
            </a:r>
          </a:p>
          <a:p>
            <a:pPr>
              <a:lnSpc>
                <a:spcPct val="100000"/>
              </a:lnSpc>
            </a:pPr>
            <a:r>
              <a:rPr lang="en-GB" sz="1867" dirty="0"/>
              <a:t>This report provides an overview of the current research and practice knowledge into sibling sexual abuse.</a:t>
            </a:r>
          </a:p>
          <a:p>
            <a:pPr algn="l">
              <a:lnSpc>
                <a:spcPct val="100000"/>
              </a:lnSpc>
            </a:pPr>
            <a:r>
              <a:rPr lang="en-GB" sz="1867" dirty="0">
                <a:solidFill>
                  <a:srgbClr val="434343"/>
                </a:solidFill>
              </a:rPr>
              <a:t>It focuses on supporting practice, providing an accessible resource to help professionals understand the issues and challenges raised by sibling sexual abuse.</a:t>
            </a:r>
          </a:p>
        </p:txBody>
      </p:sp>
      <p:pic>
        <p:nvPicPr>
          <p:cNvPr id="8" name="Picture 7" descr="Graphical user interface, application&#10;&#10;Description automatically generated">
            <a:extLst>
              <a:ext uri="{FF2B5EF4-FFF2-40B4-BE49-F238E27FC236}">
                <a16:creationId xmlns:a16="http://schemas.microsoft.com/office/drawing/2014/main" id="{27A49076-1FC1-4BA6-977C-ECC80F2ED220}"/>
              </a:ext>
            </a:extLst>
          </p:cNvPr>
          <p:cNvPicPr>
            <a:picLocks noChangeAspect="1"/>
          </p:cNvPicPr>
          <p:nvPr/>
        </p:nvPicPr>
        <p:blipFill rotWithShape="1">
          <a:blip r:embed="rId3"/>
          <a:srcRect l="37807" t="11443" r="38557" b="38288"/>
          <a:stretch/>
        </p:blipFill>
        <p:spPr>
          <a:xfrm>
            <a:off x="6925444" y="1262843"/>
            <a:ext cx="3349297" cy="4748607"/>
          </a:xfrm>
          <a:prstGeom prst="rect">
            <a:avLst/>
          </a:prstGeom>
        </p:spPr>
      </p:pic>
    </p:spTree>
    <p:extLst>
      <p:ext uri="{BB962C8B-B14F-4D97-AF65-F5344CB8AC3E}">
        <p14:creationId xmlns:p14="http://schemas.microsoft.com/office/powerpoint/2010/main" val="312780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C00F-916B-4A90-B849-A255B5CE884C}"/>
              </a:ext>
            </a:extLst>
          </p:cNvPr>
          <p:cNvSpPr>
            <a:spLocks noGrp="1"/>
          </p:cNvSpPr>
          <p:nvPr>
            <p:ph type="title"/>
          </p:nvPr>
        </p:nvSpPr>
        <p:spPr>
          <a:xfrm>
            <a:off x="838201" y="318599"/>
            <a:ext cx="10197123" cy="853711"/>
          </a:xfrm>
        </p:spPr>
        <p:txBody>
          <a:bodyPr anchor="t">
            <a:normAutofit/>
          </a:bodyPr>
          <a:lstStyle/>
          <a:p>
            <a:r>
              <a:rPr lang="en-GB" b="1" dirty="0"/>
              <a:t>A note on language…</a:t>
            </a:r>
          </a:p>
        </p:txBody>
      </p:sp>
      <p:graphicFrame>
        <p:nvGraphicFramePr>
          <p:cNvPr id="6" name="Content Placeholder 2">
            <a:extLst>
              <a:ext uri="{FF2B5EF4-FFF2-40B4-BE49-F238E27FC236}">
                <a16:creationId xmlns:a16="http://schemas.microsoft.com/office/drawing/2014/main" id="{821B2AEB-BD8F-4B0B-81D7-955414DB20A6}"/>
              </a:ext>
            </a:extLst>
          </p:cNvPr>
          <p:cNvGraphicFramePr>
            <a:graphicFrameLocks noGrp="1"/>
          </p:cNvGraphicFramePr>
          <p:nvPr>
            <p:ph idx="13"/>
            <p:extLst>
              <p:ext uri="{D42A27DB-BD31-4B8C-83A1-F6EECF244321}">
                <p14:modId xmlns:p14="http://schemas.microsoft.com/office/powerpoint/2010/main" val="3637942913"/>
              </p:ext>
            </p:extLst>
          </p:nvPr>
        </p:nvGraphicFramePr>
        <p:xfrm>
          <a:off x="838202" y="1461478"/>
          <a:ext cx="9208323" cy="448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38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A350E-7FA4-4F73-B0D2-84E7AFE70726}"/>
              </a:ext>
            </a:extLst>
          </p:cNvPr>
          <p:cNvSpPr>
            <a:spLocks noGrp="1"/>
          </p:cNvSpPr>
          <p:nvPr>
            <p:ph type="title"/>
          </p:nvPr>
        </p:nvSpPr>
        <p:spPr/>
        <p:txBody>
          <a:bodyPr/>
          <a:lstStyle/>
          <a:p>
            <a:r>
              <a:rPr lang="en-GB" dirty="0"/>
              <a:t>Prevalence</a:t>
            </a:r>
          </a:p>
        </p:txBody>
      </p:sp>
      <p:sp>
        <p:nvSpPr>
          <p:cNvPr id="5" name="Text Placeholder 4">
            <a:extLst>
              <a:ext uri="{FF2B5EF4-FFF2-40B4-BE49-F238E27FC236}">
                <a16:creationId xmlns:a16="http://schemas.microsoft.com/office/drawing/2014/main" id="{7121BA46-484D-4BD5-AFDD-EAA945745DF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5287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A63575C3FF34BBCBB938740ED5986" ma:contentTypeVersion="14" ma:contentTypeDescription="Create a new document." ma:contentTypeScope="" ma:versionID="3ac3154595480fc53e0a9293a9228604">
  <xsd:schema xmlns:xsd="http://www.w3.org/2001/XMLSchema" xmlns:xs="http://www.w3.org/2001/XMLSchema" xmlns:p="http://schemas.microsoft.com/office/2006/metadata/properties" xmlns:ns3="9955ab26-7978-4e62-ad92-1f399e2787d6" xmlns:ns4="52fcd63f-7672-45d3-a97c-c4946d336c88" targetNamespace="http://schemas.microsoft.com/office/2006/metadata/properties" ma:root="true" ma:fieldsID="fe788d1047e77ee8462fbad02e7cc9b2" ns3:_="" ns4:_="">
    <xsd:import namespace="9955ab26-7978-4e62-ad92-1f399e2787d6"/>
    <xsd:import namespace="52fcd63f-7672-45d3-a97c-c4946d336c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5ab26-7978-4e62-ad92-1f399e278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fcd63f-7672-45d3-a97c-c4946d336c8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C60700-0A3D-4949-AFE6-74ED90E80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5ab26-7978-4e62-ad92-1f399e2787d6"/>
    <ds:schemaRef ds:uri="52fcd63f-7672-45d3-a97c-c4946d336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2BDF1E-E5CF-40AD-AA56-A8D80D141ABD}">
  <ds:schemaRefs>
    <ds:schemaRef ds:uri="http://schemas.microsoft.com/sharepoint/v3/contenttype/forms"/>
  </ds:schemaRefs>
</ds:datastoreItem>
</file>

<file path=customXml/itemProps3.xml><?xml version="1.0" encoding="utf-8"?>
<ds:datastoreItem xmlns:ds="http://schemas.openxmlformats.org/officeDocument/2006/customXml" ds:itemID="{73F2A13F-DFD5-4DBF-A55D-DB9E94472BA3}">
  <ds:schemaRefs>
    <ds:schemaRef ds:uri="http://schemas.microsoft.com/office/2006/documentManagement/types"/>
    <ds:schemaRef ds:uri="http://schemas.openxmlformats.org/package/2006/metadata/core-properties"/>
    <ds:schemaRef ds:uri="9955ab26-7978-4e62-ad92-1f399e2787d6"/>
    <ds:schemaRef ds:uri="http://schemas.microsoft.com/office/2006/metadata/properties"/>
    <ds:schemaRef ds:uri="http://www.w3.org/XML/1998/namespace"/>
    <ds:schemaRef ds:uri="http://purl.org/dc/elements/1.1/"/>
    <ds:schemaRef ds:uri="52fcd63f-7672-45d3-a97c-c4946d336c88"/>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873</TotalTime>
  <Words>5819</Words>
  <Application>Microsoft Office PowerPoint</Application>
  <PresentationFormat>Widescreen</PresentationFormat>
  <Paragraphs>382</Paragraphs>
  <Slides>40</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Barlow-ExtraBold</vt:lpstr>
      <vt:lpstr>Calibri</vt:lpstr>
      <vt:lpstr>Corbel</vt:lpstr>
      <vt:lpstr>FranklinGothic-Book</vt:lpstr>
      <vt:lpstr>FranklinGothic-Demi</vt:lpstr>
      <vt:lpstr>FranklinGothic-Medium</vt:lpstr>
      <vt:lpstr>Helvetica</vt:lpstr>
      <vt:lpstr>Lucida Grande</vt:lpstr>
      <vt:lpstr>Symbol</vt:lpstr>
      <vt:lpstr>Times New Roman</vt:lpstr>
      <vt:lpstr>Trebuchet MS</vt:lpstr>
      <vt:lpstr>Wingdings</vt:lpstr>
      <vt:lpstr>Office Theme</vt:lpstr>
      <vt:lpstr>The National Picture of Sibling Sexual Abuse</vt:lpstr>
      <vt:lpstr>Introductions</vt:lpstr>
      <vt:lpstr>Looking after yourself – health warning</vt:lpstr>
      <vt:lpstr>Outline of session</vt:lpstr>
      <vt:lpstr>Setting the scene</vt:lpstr>
      <vt:lpstr>Definitions</vt:lpstr>
      <vt:lpstr>Our recent report</vt:lpstr>
      <vt:lpstr>A note on language…</vt:lpstr>
      <vt:lpstr>Prevalence</vt:lpstr>
      <vt:lpstr>PowerPoint Presentation</vt:lpstr>
      <vt:lpstr>PowerPoint Presentation</vt:lpstr>
      <vt:lpstr>It’s not a rare phenomenon </vt:lpstr>
      <vt:lpstr>COVID19 and sibling sexual abuse: Areas of concern</vt:lpstr>
      <vt:lpstr>Causal factors</vt:lpstr>
      <vt:lpstr>The development of harmful sexual behaviours</vt:lpstr>
      <vt:lpstr>Sibling sexual behaviour can be divided into three types   </vt:lpstr>
      <vt:lpstr>Understanding sibling relationships</vt:lpstr>
      <vt:lpstr>Understanding sibling relationships </vt:lpstr>
      <vt:lpstr>Cultural depictions of sibling incest</vt:lpstr>
      <vt:lpstr>Cultural context - Lena Dunham</vt:lpstr>
      <vt:lpstr> ‘It was like a grenade going off in the family’</vt:lpstr>
      <vt:lpstr>Case example 1</vt:lpstr>
      <vt:lpstr>Case example 2</vt:lpstr>
      <vt:lpstr>Understanding sibling sexual abuse</vt:lpstr>
      <vt:lpstr>What else do we know?</vt:lpstr>
      <vt:lpstr>Sibling sexual abuse – a family issue</vt:lpstr>
      <vt:lpstr>Impact</vt:lpstr>
      <vt:lpstr>Impact of sibling sexual behaviour </vt:lpstr>
      <vt:lpstr> Impact on family</vt:lpstr>
      <vt:lpstr>How families may respond</vt:lpstr>
      <vt:lpstr>  Families therefore need opportunities to make sense of the trauma of sibling sexual abuse if they are to be able to move on in a healthier way. Without sensitive and purposeful support, the impact of the abuse on sibling relationships and on other family relationships, whether maintained or estranged, can be lifelong.  </vt:lpstr>
      <vt:lpstr>Assessment and intervention</vt:lpstr>
      <vt:lpstr>A road map</vt:lpstr>
      <vt:lpstr>Comprehensive Assessment </vt:lpstr>
      <vt:lpstr>Assessment of sibling relationships</vt:lpstr>
      <vt:lpstr>Interventions</vt:lpstr>
      <vt:lpstr>Reunification process</vt:lpstr>
      <vt:lpstr>Key messages </vt:lpstr>
      <vt:lpstr>‘Over time and with the right kinds of support, however, an experience that may be one of the most catastrophic any family can live through may also become a window of opportunity through which positive growth and change become possible’ </vt:lpstr>
      <vt:lpstr>If you are affected by anything that has been discussed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Lisa Durston</cp:lastModifiedBy>
  <cp:revision>21</cp:revision>
  <dcterms:created xsi:type="dcterms:W3CDTF">2022-01-10T16:34:15Z</dcterms:created>
  <dcterms:modified xsi:type="dcterms:W3CDTF">2022-08-16T12:53:58Z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0x0101008C2A63575C3FF34BBCBB938740ED5986</vt:lpwstr>
  </property>
</Properties>
</file>